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331" r:id="rId2"/>
    <p:sldId id="503" r:id="rId3"/>
    <p:sldId id="443" r:id="rId4"/>
    <p:sldId id="504" r:id="rId5"/>
    <p:sldId id="442" r:id="rId6"/>
    <p:sldId id="467" r:id="rId7"/>
    <p:sldId id="505" r:id="rId8"/>
    <p:sldId id="506" r:id="rId9"/>
    <p:sldId id="509" r:id="rId10"/>
    <p:sldId id="468" r:id="rId11"/>
    <p:sldId id="413" r:id="rId12"/>
    <p:sldId id="414" r:id="rId13"/>
    <p:sldId id="507" r:id="rId14"/>
    <p:sldId id="508" r:id="rId15"/>
    <p:sldId id="469" r:id="rId16"/>
    <p:sldId id="476" r:id="rId17"/>
    <p:sldId id="480" r:id="rId18"/>
    <p:sldId id="481" r:id="rId19"/>
    <p:sldId id="482" r:id="rId20"/>
    <p:sldId id="479" r:id="rId21"/>
    <p:sldId id="477" r:id="rId22"/>
    <p:sldId id="444" r:id="rId23"/>
    <p:sldId id="483" r:id="rId24"/>
    <p:sldId id="463" r:id="rId25"/>
    <p:sldId id="464" r:id="rId26"/>
    <p:sldId id="465" r:id="rId27"/>
    <p:sldId id="470" r:id="rId28"/>
    <p:sldId id="471" r:id="rId29"/>
    <p:sldId id="472" r:id="rId30"/>
    <p:sldId id="473" r:id="rId31"/>
    <p:sldId id="474" r:id="rId32"/>
    <p:sldId id="475" r:id="rId33"/>
    <p:sldId id="510" r:id="rId34"/>
    <p:sldId id="486" r:id="rId35"/>
    <p:sldId id="452" r:id="rId36"/>
    <p:sldId id="422" r:id="rId37"/>
    <p:sldId id="485" r:id="rId38"/>
    <p:sldId id="446" r:id="rId39"/>
    <p:sldId id="447" r:id="rId40"/>
    <p:sldId id="484" r:id="rId41"/>
    <p:sldId id="450" r:id="rId42"/>
    <p:sldId id="451" r:id="rId43"/>
    <p:sldId id="453" r:id="rId44"/>
    <p:sldId id="454" r:id="rId45"/>
    <p:sldId id="455" r:id="rId46"/>
    <p:sldId id="456" r:id="rId47"/>
    <p:sldId id="457" r:id="rId48"/>
    <p:sldId id="458" r:id="rId49"/>
    <p:sldId id="459" r:id="rId50"/>
    <p:sldId id="460" r:id="rId51"/>
    <p:sldId id="461" r:id="rId52"/>
    <p:sldId id="462" r:id="rId53"/>
    <p:sldId id="50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01379-8DF3-5D45-8205-17B3ACAEEDA5}" v="24" dt="2019-11-19T19:05:39.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80"/>
    <p:restoredTop sz="94694"/>
  </p:normalViewPr>
  <p:slideViewPr>
    <p:cSldViewPr snapToGrid="0" snapToObjects="1">
      <p:cViewPr varScale="1">
        <p:scale>
          <a:sx n="173" d="100"/>
          <a:sy n="173" d="100"/>
        </p:scale>
        <p:origin x="19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E4B67-462F-F848-9323-814DCC53F0EB}" type="datetimeFigureOut">
              <a:rPr lang="en-US" smtClean="0"/>
              <a:t>11/19/19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CA08A-F26B-4C4C-976F-1C09E6065E0B}" type="slidenum">
              <a:rPr lang="en-US" smtClean="0"/>
              <a:t>‹#›</a:t>
            </a:fld>
            <a:endParaRPr lang="en-US"/>
          </a:p>
        </p:txBody>
      </p:sp>
    </p:spTree>
    <p:extLst>
      <p:ext uri="{BB962C8B-B14F-4D97-AF65-F5344CB8AC3E}">
        <p14:creationId xmlns:p14="http://schemas.microsoft.com/office/powerpoint/2010/main" val="50334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17D405-D3D3-4596-AA6A-BD55F0AE935B}" type="slidenum">
              <a:rPr lang="en-CA" smtClean="0"/>
              <a:t>1</a:t>
            </a:fld>
            <a:endParaRPr lang="en-CA"/>
          </a:p>
        </p:txBody>
      </p:sp>
    </p:spTree>
    <p:extLst>
      <p:ext uri="{BB962C8B-B14F-4D97-AF65-F5344CB8AC3E}">
        <p14:creationId xmlns:p14="http://schemas.microsoft.com/office/powerpoint/2010/main" val="52122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this work we look at a state of the art actor-critic method DDPG. </a:t>
            </a:r>
          </a:p>
          <a:p>
            <a:endParaRPr lang="en-CA"/>
          </a:p>
          <a:p>
            <a:r>
              <a:rPr lang="en-CA"/>
              <a:t>In DDPG the max operator has been replaced with a policy, which is optimized to maximize the Q function, with respect to the actions selected by the policy. </a:t>
            </a:r>
          </a:p>
          <a:p>
            <a:endParaRPr lang="en-CA"/>
          </a:p>
          <a:p>
            <a:r>
              <a:rPr lang="en-CA"/>
              <a:t>Even without an explicit maximization, overestimation can still occur due to the local maximization by gradient ascent.</a:t>
            </a:r>
          </a:p>
          <a:p>
            <a:endParaRPr lang="en-CA"/>
          </a:p>
          <a:p>
            <a:r>
              <a:rPr lang="en-CA"/>
              <a:t>We can observe the overestimation empirically in DDPG.</a:t>
            </a:r>
          </a:p>
          <a:p>
            <a:endParaRPr lang="en-CA"/>
          </a:p>
          <a:p>
            <a:r>
              <a:rPr lang="en-CA"/>
              <a:t>----</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deterministic policy gradient algorithm, which an application of the chain rule to maximize the Q function with respect to the actions selected by the policy. </a:t>
            </a:r>
          </a:p>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2FFB53-E4E7-470C-8D8F-106DC046C4D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3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17D405-D3D3-4596-AA6A-BD55F0AE935B}" type="slidenum">
              <a:rPr lang="en-CA" smtClean="0"/>
              <a:t>24</a:t>
            </a:fld>
            <a:endParaRPr lang="en-CA"/>
          </a:p>
        </p:txBody>
      </p:sp>
    </p:spTree>
    <p:extLst>
      <p:ext uri="{BB962C8B-B14F-4D97-AF65-F5344CB8AC3E}">
        <p14:creationId xmlns:p14="http://schemas.microsoft.com/office/powerpoint/2010/main" val="3760916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17D405-D3D3-4596-AA6A-BD55F0AE935B}" type="slidenum">
              <a:rPr lang="en-CA" smtClean="0"/>
              <a:t>25</a:t>
            </a:fld>
            <a:endParaRPr lang="en-CA"/>
          </a:p>
        </p:txBody>
      </p:sp>
    </p:spTree>
    <p:extLst>
      <p:ext uri="{BB962C8B-B14F-4D97-AF65-F5344CB8AC3E}">
        <p14:creationId xmlns:p14="http://schemas.microsoft.com/office/powerpoint/2010/main" val="1435372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17D405-D3D3-4596-AA6A-BD55F0AE935B}" type="slidenum">
              <a:rPr lang="en-CA" smtClean="0"/>
              <a:t>26</a:t>
            </a:fld>
            <a:endParaRPr lang="en-CA"/>
          </a:p>
        </p:txBody>
      </p:sp>
    </p:spTree>
    <p:extLst>
      <p:ext uri="{BB962C8B-B14F-4D97-AF65-F5344CB8AC3E}">
        <p14:creationId xmlns:p14="http://schemas.microsoft.com/office/powerpoint/2010/main" val="254600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17D405-D3D3-4596-AA6A-BD55F0AE935B}" type="slidenum">
              <a:rPr lang="en-CA" smtClean="0"/>
              <a:t>27</a:t>
            </a:fld>
            <a:endParaRPr lang="en-CA"/>
          </a:p>
        </p:txBody>
      </p:sp>
    </p:spTree>
    <p:extLst>
      <p:ext uri="{BB962C8B-B14F-4D97-AF65-F5344CB8AC3E}">
        <p14:creationId xmlns:p14="http://schemas.microsoft.com/office/powerpoint/2010/main" val="4268260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this graph we're examining the estimated value in orange, against the true value in black. </a:t>
            </a:r>
          </a:p>
          <a:p>
            <a:endParaRPr lang="en-CA"/>
          </a:p>
          <a:p>
            <a:r>
              <a:rPr lang="en-CA"/>
              <a:t>There is a clear overestimation.</a:t>
            </a:r>
          </a:p>
          <a:p>
            <a:endParaRPr lang="en-CA"/>
          </a:p>
          <a:p>
            <a:r>
              <a:rPr lang="en-CA"/>
              <a:t>So what can we do about this? </a:t>
            </a:r>
          </a:p>
          <a:p>
            <a:endParaRPr lang="en-CA"/>
          </a:p>
          <a:p>
            <a:r>
              <a:rPr lang="en-CA"/>
              <a:t>One of the first things I was taught in machine learning was to use a validation set, independent of the training set. </a:t>
            </a:r>
          </a:p>
          <a:p>
            <a:endParaRPr lang="en-CA"/>
          </a:p>
          <a:p>
            <a:r>
              <a:rPr lang="en-CA"/>
              <a:t>We do this to get a better estimate of the accuracy of our methods because we overfit to training error. </a:t>
            </a:r>
          </a:p>
          <a:p>
            <a:endParaRPr lang="en-CA"/>
          </a:p>
          <a:p>
            <a:r>
              <a:rPr lang="en-CA"/>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But of course it should come to no surprise to you that this overestimation occurs just the same in DDPG, a state of the art deep actor-critic method.</a:t>
            </a:r>
          </a:p>
          <a:p>
            <a:endParaRPr lang="en-CA"/>
          </a:p>
          <a:p>
            <a:endParaRPr lang="en-CA"/>
          </a:p>
          <a:p>
            <a:r>
              <a:rPr lang="en-CA"/>
              <a:t>Even without greedy maximization, overestimation can still occur due to the local maximization by gradient descent.</a:t>
            </a:r>
          </a:p>
          <a:p>
            <a:endParaRPr lang="en-CA"/>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35</a:t>
            </a:fld>
            <a:endParaRPr lang="en-CA">
              <a:solidFill>
                <a:prstClr val="black"/>
              </a:solidFill>
            </a:endParaRPr>
          </a:p>
        </p:txBody>
      </p:sp>
    </p:spTree>
    <p:extLst>
      <p:ext uri="{BB962C8B-B14F-4D97-AF65-F5344CB8AC3E}">
        <p14:creationId xmlns:p14="http://schemas.microsoft.com/office/powerpoint/2010/main" val="2708920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this work we look at a state of the art actor-critic method DDPG. </a:t>
            </a:r>
          </a:p>
          <a:p>
            <a:endParaRPr lang="en-CA"/>
          </a:p>
          <a:p>
            <a:r>
              <a:rPr lang="en-CA"/>
              <a:t>In DDPG the max operator has been replaced with a policy, which is optimized to maximize the Q function, with respect to the actions selected by the policy. </a:t>
            </a:r>
          </a:p>
          <a:p>
            <a:endParaRPr lang="en-CA"/>
          </a:p>
          <a:p>
            <a:r>
              <a:rPr lang="en-CA"/>
              <a:t>Even without an explicit maximization, overestimation can still occur due to the local maximization by gradient ascent.</a:t>
            </a:r>
          </a:p>
          <a:p>
            <a:endParaRPr lang="en-CA"/>
          </a:p>
          <a:p>
            <a:r>
              <a:rPr lang="en-CA"/>
              <a:t>We can observe the overestimation empirically in DDPG.</a:t>
            </a:r>
          </a:p>
          <a:p>
            <a:endParaRPr lang="en-CA"/>
          </a:p>
          <a:p>
            <a:r>
              <a:rPr lang="en-CA"/>
              <a:t>----</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deterministic policy gradient algorithm, which an application of the chain rule to maximize the Q function with respect to the actions selected by the policy. </a:t>
            </a:r>
          </a:p>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2FFB53-E4E7-470C-8D8F-106DC046C4D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434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 what is overestimation bias? </a:t>
            </a:r>
          </a:p>
          <a:p>
            <a:endParaRPr lang="en-CA"/>
          </a:p>
          <a:p>
            <a:r>
              <a:rPr lang="en-CA"/>
              <a:t>When I was young, I used to play a lot of video games, and a lot against my older brother.</a:t>
            </a:r>
          </a:p>
          <a:p>
            <a:endParaRPr lang="en-CA"/>
          </a:p>
          <a:p>
            <a:r>
              <a:rPr lang="en-CA"/>
              <a:t>And since we were brothers, he was the person I played against the most.</a:t>
            </a:r>
          </a:p>
          <a:p>
            <a:endParaRPr lang="en-CA"/>
          </a:p>
          <a:p>
            <a:r>
              <a:rPr lang="en-CA"/>
              <a:t>And one thing that I thought at the time was, if I can beat my brother, I'll be able to beat all of my friends. </a:t>
            </a:r>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38</a:t>
            </a:fld>
            <a:endParaRPr lang="en-CA">
              <a:solidFill>
                <a:prstClr val="black"/>
              </a:solidFill>
            </a:endParaRPr>
          </a:p>
        </p:txBody>
      </p:sp>
    </p:spTree>
    <p:extLst>
      <p:ext uri="{BB962C8B-B14F-4D97-AF65-F5344CB8AC3E}">
        <p14:creationId xmlns:p14="http://schemas.microsoft.com/office/powerpoint/2010/main" val="1865419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Sadly this was often not true, because my brother played differently than my friends,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and my ability to beat my brother, was only an approximation of my ability of to beat my friends.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Ultimately, I was overfitting my estimation of how good at video games I was, to my ability to beat my brother. </a:t>
            </a:r>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39</a:t>
            </a:fld>
            <a:endParaRPr lang="en-CA">
              <a:solidFill>
                <a:prstClr val="black"/>
              </a:solidFill>
            </a:endParaRPr>
          </a:p>
        </p:txBody>
      </p:sp>
    </p:spTree>
    <p:extLst>
      <p:ext uri="{BB962C8B-B14F-4D97-AF65-F5344CB8AC3E}">
        <p14:creationId xmlns:p14="http://schemas.microsoft.com/office/powerpoint/2010/main" val="1926642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reinforcement learning, we call this overconfidence, overestimation bias. </a:t>
            </a:r>
          </a:p>
          <a:p>
            <a:endParaRPr lang="en-CA"/>
          </a:p>
          <a:p>
            <a:r>
              <a:rPr lang="en-CA"/>
              <a:t>Which in other words means: you will overfit the metric you optimize with respect to.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2FFB53-E4E7-470C-8D8F-106DC046C4D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466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17D405-D3D3-4596-AA6A-BD55F0AE935B}" type="slidenum">
              <a:rPr lang="en-CA" smtClean="0"/>
              <a:t>3</a:t>
            </a:fld>
            <a:endParaRPr lang="en-CA"/>
          </a:p>
        </p:txBody>
      </p:sp>
    </p:spTree>
    <p:extLst>
      <p:ext uri="{BB962C8B-B14F-4D97-AF65-F5344CB8AC3E}">
        <p14:creationId xmlns:p14="http://schemas.microsoft.com/office/powerpoint/2010/main" val="1447950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Specifically, in value-based reinforcement learning, our agents optimize with respect to a learned Q-function, taking a max operator over a discrete set of possible actions. </a:t>
            </a:r>
          </a:p>
          <a:p>
            <a:endParaRPr lang="en-CA"/>
          </a:p>
          <a:p>
            <a:r>
              <a:rPr lang="en-CA"/>
              <a:t>If this metric, our approximate value, does not correspond exactly with the true metric, the true value, </a:t>
            </a:r>
          </a:p>
          <a:p>
            <a:endParaRPr lang="en-CA"/>
          </a:p>
          <a:p>
            <a:r>
              <a:rPr lang="en-CA"/>
              <a:t>we will overfit to the approximate value and overestimate the true value.</a:t>
            </a:r>
          </a:p>
          <a:p>
            <a:endParaRPr lang="en-CA"/>
          </a:p>
          <a:p>
            <a:r>
              <a:rPr lang="en-CA"/>
              <a:t>This can result in the propagation of overestimated values and suboptimal action selection. </a:t>
            </a:r>
          </a:p>
          <a:p>
            <a:endParaRPr lang="en-CA"/>
          </a:p>
          <a:p>
            <a:r>
              <a:rPr lang="en-CA"/>
              <a:t>This has been well-studied in a discrete action setting. But never in an actor-critic setting with continuous actions. </a:t>
            </a:r>
          </a:p>
          <a:p>
            <a:endParaRPr lang="en-CA"/>
          </a:p>
          <a:p>
            <a:r>
              <a:rPr lang="en-CA"/>
              <a:t>-----</a:t>
            </a:r>
          </a:p>
          <a:p>
            <a:endParaRPr lang="en-CA"/>
          </a:p>
          <a:p>
            <a:r>
              <a:rPr lang="en-CA"/>
              <a:t>Just like I thought I could beat my friends at some video game because I could beat my brother, </a:t>
            </a:r>
          </a:p>
          <a:p>
            <a:endParaRPr lang="en-CA"/>
          </a:p>
          <a:p>
            <a:r>
              <a:rPr lang="en-CA"/>
              <a:t>our agents can pick sub-optimal actions because they over-value their ability to achieve rewards when selecting that action, due to errors in their estimation. </a:t>
            </a:r>
          </a:p>
          <a:p>
            <a:endParaRPr lang="en-CA"/>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41</a:t>
            </a:fld>
            <a:endParaRPr lang="en-CA">
              <a:solidFill>
                <a:prstClr val="black"/>
              </a:solidFill>
            </a:endParaRPr>
          </a:p>
        </p:txBody>
      </p:sp>
    </p:spTree>
    <p:extLst>
      <p:ext uri="{BB962C8B-B14F-4D97-AF65-F5344CB8AC3E}">
        <p14:creationId xmlns:p14="http://schemas.microsoft.com/office/powerpoint/2010/main" val="3267857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this work we look at a state of the art actor-critic method DDPG. </a:t>
            </a:r>
          </a:p>
          <a:p>
            <a:endParaRPr lang="en-CA"/>
          </a:p>
          <a:p>
            <a:r>
              <a:rPr lang="en-CA"/>
              <a:t>In DDPG the max operator has been replaced with a policy, which is optimized to maximize the Q function, with respect to the actions selected by the policy. </a:t>
            </a:r>
          </a:p>
          <a:p>
            <a:endParaRPr lang="en-CA"/>
          </a:p>
          <a:p>
            <a:r>
              <a:rPr lang="en-CA"/>
              <a:t>Even without an explicit maximization, overestimation can still occur due to the local maximization by gradient ascent.</a:t>
            </a:r>
          </a:p>
          <a:p>
            <a:endParaRPr lang="en-CA"/>
          </a:p>
          <a:p>
            <a:r>
              <a:rPr lang="en-CA"/>
              <a:t>We can observe the overestimation empirically in DDPG.</a:t>
            </a:r>
          </a:p>
          <a:p>
            <a:endParaRPr lang="en-CA"/>
          </a:p>
          <a:p>
            <a:r>
              <a:rPr lang="en-CA"/>
              <a:t>----</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deterministic policy gradient algorithm, which an application of the chain rule to maximize the Q function with respect to the actions selected by the policy. </a:t>
            </a:r>
          </a:p>
          <a:p>
            <a:endParaRPr lang="en-CA"/>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42</a:t>
            </a:fld>
            <a:endParaRPr lang="en-CA">
              <a:solidFill>
                <a:prstClr val="black"/>
              </a:solidFill>
            </a:endParaRPr>
          </a:p>
        </p:txBody>
      </p:sp>
    </p:spTree>
    <p:extLst>
      <p:ext uri="{BB962C8B-B14F-4D97-AF65-F5344CB8AC3E}">
        <p14:creationId xmlns:p14="http://schemas.microsoft.com/office/powerpoint/2010/main" val="2263454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reinforcement learning,  we apply the same idea in a technique called Double Q-learning. </a:t>
            </a:r>
          </a:p>
          <a:p>
            <a:endParaRPr lang="en-CA"/>
          </a:p>
          <a:p>
            <a:r>
              <a:rPr lang="en-CA"/>
              <a:t>This works by using two independent value functions and estimating the value of the policy derived from each value function through cross-validation. </a:t>
            </a:r>
          </a:p>
          <a:p>
            <a:endParaRPr lang="en-CA"/>
          </a:p>
          <a:p>
            <a:r>
              <a:rPr lang="en-CA"/>
              <a:t>This was designed for a tabular setting, so in a deep-RL setting, we use Double DQN, where one of the value functions is replaced by the target network. </a:t>
            </a:r>
          </a:p>
          <a:p>
            <a:endParaRPr lang="en-CA"/>
          </a:p>
          <a:p>
            <a:r>
              <a:rPr lang="en-CA"/>
              <a:t>Now both of these were originally for discrete actions,</a:t>
            </a:r>
          </a:p>
          <a:p>
            <a:endParaRPr lang="en-CA"/>
          </a:p>
          <a:p>
            <a:r>
              <a:rPr lang="en-CA"/>
              <a:t>so we converted both of these to an actor-critic format, by combining them with DDPG, to see how well they reduce overestimation. </a:t>
            </a:r>
          </a:p>
          <a:p>
            <a:endParaRPr lang="en-CA"/>
          </a:p>
          <a:p>
            <a:r>
              <a:rPr lang="en-CA"/>
              <a:t>But we found these methods didn’t work as well as they did in their original format. </a:t>
            </a:r>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43</a:t>
            </a:fld>
            <a:endParaRPr lang="en-CA">
              <a:solidFill>
                <a:prstClr val="black"/>
              </a:solidFill>
            </a:endParaRPr>
          </a:p>
        </p:txBody>
      </p:sp>
    </p:spTree>
    <p:extLst>
      <p:ext uri="{BB962C8B-B14F-4D97-AF65-F5344CB8AC3E}">
        <p14:creationId xmlns:p14="http://schemas.microsoft.com/office/powerpoint/2010/main" val="1925492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 to counter-act this, we introduce clipped double q-learning, where we take the minimum between the two critics in Double Q-learning. </a:t>
            </a:r>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44</a:t>
            </a:fld>
            <a:endParaRPr lang="en-CA">
              <a:solidFill>
                <a:prstClr val="black"/>
              </a:solidFill>
            </a:endParaRPr>
          </a:p>
        </p:txBody>
      </p:sp>
    </p:spTree>
    <p:extLst>
      <p:ext uri="{BB962C8B-B14F-4D97-AF65-F5344CB8AC3E}">
        <p14:creationId xmlns:p14="http://schemas.microsoft.com/office/powerpoint/2010/main" val="3902527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This corresponds to either taking the standard Q-learning update or the double q-learning update. </a:t>
            </a:r>
          </a:p>
          <a:p>
            <a:endParaRPr lang="en-CA"/>
          </a:p>
          <a:p>
            <a:r>
              <a:rPr lang="en-CA"/>
              <a:t>The idea being, if Q1 generally overestimates we never want Q2 to be greater than Q1. </a:t>
            </a:r>
          </a:p>
          <a:p>
            <a:endParaRPr lang="en-CA"/>
          </a:p>
          <a:p>
            <a:r>
              <a:rPr lang="en-CA"/>
              <a:t>So let's clip the value of Q2 by Q1, which corresponds to taking the minimum. </a:t>
            </a:r>
          </a:p>
          <a:p>
            <a:endParaRPr lang="en-CA"/>
          </a:p>
          <a:p>
            <a:r>
              <a:rPr lang="en-CA"/>
              <a:t>If we have two biased estimates, we should be pessimistic about the true value. </a:t>
            </a:r>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45</a:t>
            </a:fld>
            <a:endParaRPr lang="en-CA">
              <a:solidFill>
                <a:prstClr val="black"/>
              </a:solidFill>
            </a:endParaRPr>
          </a:p>
        </p:txBody>
      </p:sp>
    </p:spTree>
    <p:extLst>
      <p:ext uri="{BB962C8B-B14F-4D97-AF65-F5344CB8AC3E}">
        <p14:creationId xmlns:p14="http://schemas.microsoft.com/office/powerpoint/2010/main" val="120339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And it turns out this works really well.</a:t>
            </a:r>
          </a:p>
          <a:p>
            <a:endParaRPr lang="en-CA"/>
          </a:p>
          <a:p>
            <a:r>
              <a:rPr lang="en-CA"/>
              <a:t>Our method is in blue, against DDPG in orange. We've greatly reduced the overestimation. </a:t>
            </a:r>
          </a:p>
          <a:p>
            <a:endParaRPr lang="en-CA"/>
          </a:p>
          <a:p>
            <a:r>
              <a:rPr lang="en-CA"/>
              <a:t>However, this doesn’t mean our value estimation is perfect,</a:t>
            </a:r>
          </a:p>
          <a:p>
            <a:endParaRPr lang="en-CA"/>
          </a:p>
          <a:p>
            <a:r>
              <a:rPr lang="en-CA"/>
              <a:t>just that we have decorrelated the errors from the maximization bias. </a:t>
            </a:r>
          </a:p>
          <a:p>
            <a:endParaRPr lang="en-CA"/>
          </a:p>
          <a:p>
            <a:r>
              <a:rPr lang="en-CA"/>
              <a:t>It is important to note that even uncorrelated errors can cause suboptimal action selection. </a:t>
            </a:r>
          </a:p>
          <a:p>
            <a:endParaRPr lang="en-CA"/>
          </a:p>
          <a:p>
            <a:r>
              <a:rPr lang="en-CA"/>
              <a:t>So now we’ll look at the root cause of overestimation bias: the noise induced by function approximation errors. </a:t>
            </a:r>
          </a:p>
          <a:p>
            <a:endParaRPr lang="en-CA"/>
          </a:p>
          <a:p>
            <a:r>
              <a:rPr lang="en-CA"/>
              <a:t>----</a:t>
            </a:r>
          </a:p>
          <a:p>
            <a:r>
              <a:rPr lang="en-CA"/>
              <a:t>If these errors were small, overestimation wouldn’t be a big problem. </a:t>
            </a:r>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46</a:t>
            </a:fld>
            <a:endParaRPr lang="en-CA">
              <a:solidFill>
                <a:prstClr val="black"/>
              </a:solidFill>
            </a:endParaRPr>
          </a:p>
        </p:txBody>
      </p:sp>
    </p:spTree>
    <p:extLst>
      <p:ext uri="{BB962C8B-B14F-4D97-AF65-F5344CB8AC3E}">
        <p14:creationId xmlns:p14="http://schemas.microsoft.com/office/powerpoint/2010/main" val="475063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We combine all of this with DDPG to form Twin Delayed DDPG, TD3. </a:t>
            </a:r>
          </a:p>
          <a:p>
            <a:endParaRPr lang="en-CA"/>
          </a:p>
          <a:p>
            <a:r>
              <a:rPr lang="en-CA"/>
              <a:t>Taking the minimum between two critics, adding noise to the target policy, and only updating the actor every d timesteps. </a:t>
            </a:r>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47</a:t>
            </a:fld>
            <a:endParaRPr lang="en-CA">
              <a:solidFill>
                <a:prstClr val="black"/>
              </a:solidFill>
            </a:endParaRPr>
          </a:p>
        </p:txBody>
      </p:sp>
    </p:spTree>
    <p:extLst>
      <p:ext uri="{BB962C8B-B14F-4D97-AF65-F5344CB8AC3E}">
        <p14:creationId xmlns:p14="http://schemas.microsoft.com/office/powerpoint/2010/main" val="3865040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And it turns out, you can get really awesome results doing this. </a:t>
            </a:r>
          </a:p>
          <a:p>
            <a:endParaRPr lang="en-CA"/>
          </a:p>
          <a:p>
            <a:r>
              <a:rPr lang="en-CA"/>
              <a:t>On the </a:t>
            </a:r>
            <a:r>
              <a:rPr lang="en-CA" err="1"/>
              <a:t>OpenAI</a:t>
            </a:r>
            <a:r>
              <a:rPr lang="en-CA"/>
              <a:t> gym </a:t>
            </a:r>
            <a:r>
              <a:rPr lang="en-CA" err="1"/>
              <a:t>MuJoCo</a:t>
            </a:r>
            <a:r>
              <a:rPr lang="en-CA"/>
              <a:t> benchmarks, we greatly outperform several other state of the art algorithms such as DDPG, here in orange, with ours in blue.</a:t>
            </a:r>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48</a:t>
            </a:fld>
            <a:endParaRPr lang="en-CA">
              <a:solidFill>
                <a:prstClr val="black"/>
              </a:solidFill>
            </a:endParaRPr>
          </a:p>
        </p:txBody>
      </p:sp>
    </p:spTree>
    <p:extLst>
      <p:ext uri="{BB962C8B-B14F-4D97-AF65-F5344CB8AC3E}">
        <p14:creationId xmlns:p14="http://schemas.microsoft.com/office/powerpoint/2010/main" val="4060413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And against PPO, in red</a:t>
            </a:r>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49</a:t>
            </a:fld>
            <a:endParaRPr lang="en-CA">
              <a:solidFill>
                <a:prstClr val="black"/>
              </a:solidFill>
            </a:endParaRPr>
          </a:p>
        </p:txBody>
      </p:sp>
    </p:spTree>
    <p:extLst>
      <p:ext uri="{BB962C8B-B14F-4D97-AF65-F5344CB8AC3E}">
        <p14:creationId xmlns:p14="http://schemas.microsoft.com/office/powerpoint/2010/main" val="3749145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And Soft actor-critic in pink</a:t>
            </a:r>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50</a:t>
            </a:fld>
            <a:endParaRPr lang="en-CA">
              <a:solidFill>
                <a:prstClr val="black"/>
              </a:solidFill>
            </a:endParaRPr>
          </a:p>
        </p:txBody>
      </p:sp>
    </p:spTree>
    <p:extLst>
      <p:ext uri="{BB962C8B-B14F-4D97-AF65-F5344CB8AC3E}">
        <p14:creationId xmlns:p14="http://schemas.microsoft.com/office/powerpoint/2010/main" val="94128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17D405-D3D3-4596-AA6A-BD55F0AE935B}" type="slidenum">
              <a:rPr lang="en-CA" smtClean="0"/>
              <a:t>4</a:t>
            </a:fld>
            <a:endParaRPr lang="en-CA"/>
          </a:p>
        </p:txBody>
      </p:sp>
    </p:spTree>
    <p:extLst>
      <p:ext uri="{BB962C8B-B14F-4D97-AF65-F5344CB8AC3E}">
        <p14:creationId xmlns:p14="http://schemas.microsoft.com/office/powerpoint/2010/main" val="546430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51</a:t>
            </a:fld>
            <a:endParaRPr lang="en-CA">
              <a:solidFill>
                <a:prstClr val="black"/>
              </a:solidFill>
            </a:endParaRPr>
          </a:p>
        </p:txBody>
      </p:sp>
    </p:spTree>
    <p:extLst>
      <p:ext uri="{BB962C8B-B14F-4D97-AF65-F5344CB8AC3E}">
        <p14:creationId xmlns:p14="http://schemas.microsoft.com/office/powerpoint/2010/main" val="1910578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To summarize, some take-aways from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a:t>You will overfit to the metric you optimize with respect to. Overfitting occurs in actor-critic methods. And correcting it can greatly improve performance.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CA"/>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a:t>Target networks are important because they reduce the buildup of error, we found this was critical when combined with the recursive maximization in Q-learning.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CA"/>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a:t>Updating the policy less can actually improve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And finally a sales pitch.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Use our algorithm! The code is online with comments.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It's short and simple, and if you want to get into deep RL for continuous control, I would argue this is the easiest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Thank you so much for listening. </a:t>
            </a:r>
          </a:p>
        </p:txBody>
      </p:sp>
      <p:sp>
        <p:nvSpPr>
          <p:cNvPr id="4" name="Slide Number Placeholder 3"/>
          <p:cNvSpPr>
            <a:spLocks noGrp="1"/>
          </p:cNvSpPr>
          <p:nvPr>
            <p:ph type="sldNum" sz="quarter" idx="10"/>
          </p:nvPr>
        </p:nvSpPr>
        <p:spPr/>
        <p:txBody>
          <a:bodyPr/>
          <a:lstStyle/>
          <a:p>
            <a:pPr>
              <a:defRPr/>
            </a:pPr>
            <a:fld id="{E92FFB53-E4E7-470C-8D8F-106DC046C4DF}" type="slidenum">
              <a:rPr lang="en-CA" smtClean="0">
                <a:solidFill>
                  <a:prstClr val="black"/>
                </a:solidFill>
              </a:rPr>
              <a:pPr>
                <a:defRPr/>
              </a:pPr>
              <a:t>52</a:t>
            </a:fld>
            <a:endParaRPr lang="en-CA">
              <a:solidFill>
                <a:prstClr val="black"/>
              </a:solidFill>
            </a:endParaRPr>
          </a:p>
        </p:txBody>
      </p:sp>
    </p:spTree>
    <p:extLst>
      <p:ext uri="{BB962C8B-B14F-4D97-AF65-F5344CB8AC3E}">
        <p14:creationId xmlns:p14="http://schemas.microsoft.com/office/powerpoint/2010/main" val="3087692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17D405-D3D3-4596-AA6A-BD55F0AE935B}" type="slidenum">
              <a:rPr lang="en-CA" smtClean="0"/>
              <a:t>53</a:t>
            </a:fld>
            <a:endParaRPr lang="en-CA"/>
          </a:p>
        </p:txBody>
      </p:sp>
    </p:spTree>
    <p:extLst>
      <p:ext uri="{BB962C8B-B14F-4D97-AF65-F5344CB8AC3E}">
        <p14:creationId xmlns:p14="http://schemas.microsoft.com/office/powerpoint/2010/main" val="4066728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17D405-D3D3-4596-AA6A-BD55F0AE935B}" type="slidenum">
              <a:rPr lang="en-CA" smtClean="0"/>
              <a:t>5</a:t>
            </a:fld>
            <a:endParaRPr lang="en-CA"/>
          </a:p>
        </p:txBody>
      </p:sp>
    </p:spTree>
    <p:extLst>
      <p:ext uri="{BB962C8B-B14F-4D97-AF65-F5344CB8AC3E}">
        <p14:creationId xmlns:p14="http://schemas.microsoft.com/office/powerpoint/2010/main" val="341879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17D405-D3D3-4596-AA6A-BD55F0AE935B}" type="slidenum">
              <a:rPr lang="en-CA" smtClean="0"/>
              <a:t>6</a:t>
            </a:fld>
            <a:endParaRPr lang="en-CA"/>
          </a:p>
        </p:txBody>
      </p:sp>
    </p:spTree>
    <p:extLst>
      <p:ext uri="{BB962C8B-B14F-4D97-AF65-F5344CB8AC3E}">
        <p14:creationId xmlns:p14="http://schemas.microsoft.com/office/powerpoint/2010/main" val="419813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this work we look at a state of the art actor-critic method DDPG. </a:t>
            </a:r>
          </a:p>
          <a:p>
            <a:endParaRPr lang="en-CA"/>
          </a:p>
          <a:p>
            <a:r>
              <a:rPr lang="en-CA"/>
              <a:t>In DDPG the max operator has been replaced with a policy, which is optimized to maximize the Q function, with respect to the actions selected by the policy. </a:t>
            </a:r>
          </a:p>
          <a:p>
            <a:endParaRPr lang="en-CA"/>
          </a:p>
          <a:p>
            <a:r>
              <a:rPr lang="en-CA"/>
              <a:t>Even without an explicit maximization, overestimation can still occur due to the local maximization by gradient ascent.</a:t>
            </a:r>
          </a:p>
          <a:p>
            <a:endParaRPr lang="en-CA"/>
          </a:p>
          <a:p>
            <a:r>
              <a:rPr lang="en-CA"/>
              <a:t>We can observe the overestimation empirically in DDPG.</a:t>
            </a:r>
          </a:p>
          <a:p>
            <a:endParaRPr lang="en-CA"/>
          </a:p>
          <a:p>
            <a:r>
              <a:rPr lang="en-CA"/>
              <a:t>----</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deterministic policy gradient algorithm, which an application of the chain rule to maximize the Q function with respect to the actions selected by the policy. </a:t>
            </a:r>
          </a:p>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2FFB53-E4E7-470C-8D8F-106DC046C4D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047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17D405-D3D3-4596-AA6A-BD55F0AE935B}" type="slidenum">
              <a:rPr lang="en-CA" smtClean="0"/>
              <a:t>10</a:t>
            </a:fld>
            <a:endParaRPr lang="en-CA"/>
          </a:p>
        </p:txBody>
      </p:sp>
    </p:spTree>
    <p:extLst>
      <p:ext uri="{BB962C8B-B14F-4D97-AF65-F5344CB8AC3E}">
        <p14:creationId xmlns:p14="http://schemas.microsoft.com/office/powerpoint/2010/main" val="578946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applying an algorithm that accounts for uncertainty, for a robot learning how to swim. In this example, the robot is attempting to swim forward, while rolling continuously, a barrel-roll </a:t>
            </a:r>
            <a:r>
              <a:rPr lang="en-US" dirty="0" err="1"/>
              <a:t>maneouver</a:t>
            </a:r>
            <a:r>
              <a:rPr lang="en-US" dirty="0"/>
              <a:t>.</a:t>
            </a:r>
          </a:p>
          <a:p>
            <a:endParaRPr lang="en-US" dirty="0"/>
          </a:p>
          <a:p>
            <a:r>
              <a:rPr lang="en-US" dirty="0"/>
              <a:t> At the beginning, with little experience, uncertainty is going to be high, leading to exploratory </a:t>
            </a:r>
            <a:r>
              <a:rPr lang="en-US" dirty="0" err="1"/>
              <a:t>behaviour</a:t>
            </a:r>
            <a:r>
              <a:rPr lang="en-US" dirty="0"/>
              <a:t>. But progressively, as its model makes better predictions, we can see the robot’s behavior approaching the correct one.</a:t>
            </a:r>
          </a:p>
          <a:p>
            <a:endParaRPr lang="en-US" dirty="0"/>
          </a:p>
          <a:p>
            <a:r>
              <a:rPr lang="en-US" dirty="0"/>
              <a:t>After just 8 iterations, the robot has successfully found a policy for the task, effectively learning a new motor skill. </a:t>
            </a:r>
          </a:p>
        </p:txBody>
      </p:sp>
      <p:sp>
        <p:nvSpPr>
          <p:cNvPr id="4" name="Slide Number Placeholder 3"/>
          <p:cNvSpPr>
            <a:spLocks noGrp="1"/>
          </p:cNvSpPr>
          <p:nvPr>
            <p:ph type="sldNum" sz="quarter" idx="10"/>
          </p:nvPr>
        </p:nvSpPr>
        <p:spPr/>
        <p:txBody>
          <a:bodyPr/>
          <a:lstStyle/>
          <a:p>
            <a:fld id="{8BBC9ED9-C2C4-4F91-8CB4-439B3B88A5EF}" type="slidenum">
              <a:rPr lang="en-US" smtClean="0"/>
              <a:t>11</a:t>
            </a:fld>
            <a:endParaRPr lang="en-US"/>
          </a:p>
        </p:txBody>
      </p:sp>
    </p:spTree>
    <p:extLst>
      <p:ext uri="{BB962C8B-B14F-4D97-AF65-F5344CB8AC3E}">
        <p14:creationId xmlns:p14="http://schemas.microsoft.com/office/powerpoint/2010/main" val="3881583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validate our approach, we ran some tests on the task of balancing an inverted pendulum on a mobile base</a:t>
            </a:r>
          </a:p>
          <a:p>
            <a:endParaRPr lang="en-US"/>
          </a:p>
          <a:p>
            <a:r>
              <a:rPr lang="en-US"/>
              <a:t>We first trained a controller on our cart-pole system</a:t>
            </a:r>
          </a:p>
          <a:p>
            <a:endParaRPr lang="en-US"/>
          </a:p>
          <a:p>
            <a:r>
              <a:rPr lang="en-US"/>
              <a:t>Then modified the dynamics by increasing the mass of the pole being balanced. Which makes the original controller fail at the first try. The policy adjustments algorithm is able to adapt pretty quickly to the changes in the dynamics produced by adding extra weight</a:t>
            </a:r>
          </a:p>
        </p:txBody>
      </p:sp>
      <p:sp>
        <p:nvSpPr>
          <p:cNvPr id="4" name="Slide Number Placeholder 3"/>
          <p:cNvSpPr>
            <a:spLocks noGrp="1"/>
          </p:cNvSpPr>
          <p:nvPr>
            <p:ph type="sldNum" sz="quarter" idx="10"/>
          </p:nvPr>
        </p:nvSpPr>
        <p:spPr/>
        <p:txBody>
          <a:bodyPr/>
          <a:lstStyle/>
          <a:p>
            <a:fld id="{4955E5B1-E171-4BE7-831B-F4A97AD0A946}" type="slidenum">
              <a:rPr lang="en-US" smtClean="0"/>
              <a:t>12</a:t>
            </a:fld>
            <a:endParaRPr lang="en-US"/>
          </a:p>
        </p:txBody>
      </p:sp>
    </p:spTree>
    <p:extLst>
      <p:ext uri="{BB962C8B-B14F-4D97-AF65-F5344CB8AC3E}">
        <p14:creationId xmlns:p14="http://schemas.microsoft.com/office/powerpoint/2010/main" val="2700691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6766-4F07-8E4B-8DF2-0BC2A7A74D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40B22E-6257-9741-BDB6-FBA32BCF41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96C945-C405-9140-8907-F2B491AD4BF8}"/>
              </a:ext>
            </a:extLst>
          </p:cNvPr>
          <p:cNvSpPr>
            <a:spLocks noGrp="1"/>
          </p:cNvSpPr>
          <p:nvPr>
            <p:ph type="dt" sz="half" idx="10"/>
          </p:nvPr>
        </p:nvSpPr>
        <p:spPr/>
        <p:txBody>
          <a:bodyPr/>
          <a:lstStyle/>
          <a:p>
            <a:fld id="{59BE8B36-A952-3240-9F31-C28E5B658FC3}" type="datetimeFigureOut">
              <a:rPr lang="en-US" smtClean="0"/>
              <a:t>11/19/19</a:t>
            </a:fld>
            <a:endParaRPr lang="en-US"/>
          </a:p>
        </p:txBody>
      </p:sp>
      <p:sp>
        <p:nvSpPr>
          <p:cNvPr id="5" name="Footer Placeholder 4">
            <a:extLst>
              <a:ext uri="{FF2B5EF4-FFF2-40B4-BE49-F238E27FC236}">
                <a16:creationId xmlns:a16="http://schemas.microsoft.com/office/drawing/2014/main" id="{45B55A77-8AA3-944D-8F1C-462C717BB9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78227-4635-1F4E-B1B2-E3978249BFD6}"/>
              </a:ext>
            </a:extLst>
          </p:cNvPr>
          <p:cNvSpPr>
            <a:spLocks noGrp="1"/>
          </p:cNvSpPr>
          <p:nvPr>
            <p:ph type="sldNum" sz="quarter" idx="12"/>
          </p:nvPr>
        </p:nvSpPr>
        <p:spPr/>
        <p:txBody>
          <a:bodyPr/>
          <a:lstStyle/>
          <a:p>
            <a:fld id="{4FA18514-B4BC-2F44-A368-1561B2D321C0}" type="slidenum">
              <a:rPr lang="en-US" smtClean="0"/>
              <a:t>‹#›</a:t>
            </a:fld>
            <a:endParaRPr lang="en-US"/>
          </a:p>
        </p:txBody>
      </p:sp>
    </p:spTree>
    <p:extLst>
      <p:ext uri="{BB962C8B-B14F-4D97-AF65-F5344CB8AC3E}">
        <p14:creationId xmlns:p14="http://schemas.microsoft.com/office/powerpoint/2010/main" val="393704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A96-9D35-0943-808C-050AC53E32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469073-69D4-9948-B7D2-6ECFB8DA2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C7A62-3867-0C48-B89D-4E08551159F6}"/>
              </a:ext>
            </a:extLst>
          </p:cNvPr>
          <p:cNvSpPr>
            <a:spLocks noGrp="1"/>
          </p:cNvSpPr>
          <p:nvPr>
            <p:ph type="dt" sz="half" idx="10"/>
          </p:nvPr>
        </p:nvSpPr>
        <p:spPr/>
        <p:txBody>
          <a:bodyPr/>
          <a:lstStyle/>
          <a:p>
            <a:fld id="{59BE8B36-A952-3240-9F31-C28E5B658FC3}" type="datetimeFigureOut">
              <a:rPr lang="en-US" smtClean="0"/>
              <a:t>11/19/19</a:t>
            </a:fld>
            <a:endParaRPr lang="en-US"/>
          </a:p>
        </p:txBody>
      </p:sp>
      <p:sp>
        <p:nvSpPr>
          <p:cNvPr id="5" name="Footer Placeholder 4">
            <a:extLst>
              <a:ext uri="{FF2B5EF4-FFF2-40B4-BE49-F238E27FC236}">
                <a16:creationId xmlns:a16="http://schemas.microsoft.com/office/drawing/2014/main" id="{47AA937D-5BBA-B94D-8B6C-3DE244A45E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7A2A1-877C-1942-9294-53236792E3CE}"/>
              </a:ext>
            </a:extLst>
          </p:cNvPr>
          <p:cNvSpPr>
            <a:spLocks noGrp="1"/>
          </p:cNvSpPr>
          <p:nvPr>
            <p:ph type="sldNum" sz="quarter" idx="12"/>
          </p:nvPr>
        </p:nvSpPr>
        <p:spPr/>
        <p:txBody>
          <a:bodyPr/>
          <a:lstStyle/>
          <a:p>
            <a:fld id="{4FA18514-B4BC-2F44-A368-1561B2D321C0}" type="slidenum">
              <a:rPr lang="en-US" smtClean="0"/>
              <a:t>‹#›</a:t>
            </a:fld>
            <a:endParaRPr lang="en-US"/>
          </a:p>
        </p:txBody>
      </p:sp>
    </p:spTree>
    <p:extLst>
      <p:ext uri="{BB962C8B-B14F-4D97-AF65-F5344CB8AC3E}">
        <p14:creationId xmlns:p14="http://schemas.microsoft.com/office/powerpoint/2010/main" val="504323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3B043E-0C38-CD4D-974F-2E171FECD2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65451-924D-014D-81DF-A91C6CC7E5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F86861-E16C-824A-8910-D657CAA4567B}"/>
              </a:ext>
            </a:extLst>
          </p:cNvPr>
          <p:cNvSpPr>
            <a:spLocks noGrp="1"/>
          </p:cNvSpPr>
          <p:nvPr>
            <p:ph type="dt" sz="half" idx="10"/>
          </p:nvPr>
        </p:nvSpPr>
        <p:spPr/>
        <p:txBody>
          <a:bodyPr/>
          <a:lstStyle/>
          <a:p>
            <a:fld id="{59BE8B36-A952-3240-9F31-C28E5B658FC3}" type="datetimeFigureOut">
              <a:rPr lang="en-US" smtClean="0"/>
              <a:t>11/19/19</a:t>
            </a:fld>
            <a:endParaRPr lang="en-US"/>
          </a:p>
        </p:txBody>
      </p:sp>
      <p:sp>
        <p:nvSpPr>
          <p:cNvPr id="5" name="Footer Placeholder 4">
            <a:extLst>
              <a:ext uri="{FF2B5EF4-FFF2-40B4-BE49-F238E27FC236}">
                <a16:creationId xmlns:a16="http://schemas.microsoft.com/office/drawing/2014/main" id="{832A203C-2751-0D46-AD74-754C6F6C2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08C92-76C1-7149-BF98-7BE908FE41A5}"/>
              </a:ext>
            </a:extLst>
          </p:cNvPr>
          <p:cNvSpPr>
            <a:spLocks noGrp="1"/>
          </p:cNvSpPr>
          <p:nvPr>
            <p:ph type="sldNum" sz="quarter" idx="12"/>
          </p:nvPr>
        </p:nvSpPr>
        <p:spPr/>
        <p:txBody>
          <a:bodyPr/>
          <a:lstStyle/>
          <a:p>
            <a:fld id="{4FA18514-B4BC-2F44-A368-1561B2D321C0}" type="slidenum">
              <a:rPr lang="en-US" smtClean="0"/>
              <a:t>‹#›</a:t>
            </a:fld>
            <a:endParaRPr lang="en-US"/>
          </a:p>
        </p:txBody>
      </p:sp>
    </p:spTree>
    <p:extLst>
      <p:ext uri="{BB962C8B-B14F-4D97-AF65-F5344CB8AC3E}">
        <p14:creationId xmlns:p14="http://schemas.microsoft.com/office/powerpoint/2010/main" val="2197493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3EB7-B66E-6B4B-8606-E329A499CD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9A1DAC-3EE1-F343-AB92-2BCAE3CE91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EC0672-31EA-C142-ABA9-C3C428542EB0}"/>
              </a:ext>
            </a:extLst>
          </p:cNvPr>
          <p:cNvSpPr>
            <a:spLocks noGrp="1"/>
          </p:cNvSpPr>
          <p:nvPr>
            <p:ph type="dt" sz="half" idx="10"/>
          </p:nvPr>
        </p:nvSpPr>
        <p:spPr/>
        <p:txBody>
          <a:bodyPr/>
          <a:lstStyle/>
          <a:p>
            <a:fld id="{59BE8B36-A952-3240-9F31-C28E5B658FC3}" type="datetimeFigureOut">
              <a:rPr lang="en-US" smtClean="0"/>
              <a:t>11/19/19</a:t>
            </a:fld>
            <a:endParaRPr lang="en-US"/>
          </a:p>
        </p:txBody>
      </p:sp>
      <p:sp>
        <p:nvSpPr>
          <p:cNvPr id="5" name="Footer Placeholder 4">
            <a:extLst>
              <a:ext uri="{FF2B5EF4-FFF2-40B4-BE49-F238E27FC236}">
                <a16:creationId xmlns:a16="http://schemas.microsoft.com/office/drawing/2014/main" id="{268D18AF-BFE4-3948-B3ED-EAF5ACBA8B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A5FE4-3F5D-5140-898D-1658D36360FD}"/>
              </a:ext>
            </a:extLst>
          </p:cNvPr>
          <p:cNvSpPr>
            <a:spLocks noGrp="1"/>
          </p:cNvSpPr>
          <p:nvPr>
            <p:ph type="sldNum" sz="quarter" idx="12"/>
          </p:nvPr>
        </p:nvSpPr>
        <p:spPr/>
        <p:txBody>
          <a:bodyPr/>
          <a:lstStyle/>
          <a:p>
            <a:fld id="{4FA18514-B4BC-2F44-A368-1561B2D321C0}" type="slidenum">
              <a:rPr lang="en-US" smtClean="0"/>
              <a:t>‹#›</a:t>
            </a:fld>
            <a:endParaRPr lang="en-US"/>
          </a:p>
        </p:txBody>
      </p:sp>
    </p:spTree>
    <p:extLst>
      <p:ext uri="{BB962C8B-B14F-4D97-AF65-F5344CB8AC3E}">
        <p14:creationId xmlns:p14="http://schemas.microsoft.com/office/powerpoint/2010/main" val="2020522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0E71-C3DE-7546-A629-20B3C5F12F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8C767-9E1F-DE45-B3BF-2D23400F36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2B5C91-A7C9-EB48-92BC-F5F52F374511}"/>
              </a:ext>
            </a:extLst>
          </p:cNvPr>
          <p:cNvSpPr>
            <a:spLocks noGrp="1"/>
          </p:cNvSpPr>
          <p:nvPr>
            <p:ph type="dt" sz="half" idx="10"/>
          </p:nvPr>
        </p:nvSpPr>
        <p:spPr/>
        <p:txBody>
          <a:bodyPr/>
          <a:lstStyle/>
          <a:p>
            <a:fld id="{59BE8B36-A952-3240-9F31-C28E5B658FC3}" type="datetimeFigureOut">
              <a:rPr lang="en-US" smtClean="0"/>
              <a:t>11/19/19</a:t>
            </a:fld>
            <a:endParaRPr lang="en-US"/>
          </a:p>
        </p:txBody>
      </p:sp>
      <p:sp>
        <p:nvSpPr>
          <p:cNvPr id="5" name="Footer Placeholder 4">
            <a:extLst>
              <a:ext uri="{FF2B5EF4-FFF2-40B4-BE49-F238E27FC236}">
                <a16:creationId xmlns:a16="http://schemas.microsoft.com/office/drawing/2014/main" id="{2119011B-A911-7447-985D-3F0FFEAEB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B0F74-9543-9B4E-9925-391BED2232B3}"/>
              </a:ext>
            </a:extLst>
          </p:cNvPr>
          <p:cNvSpPr>
            <a:spLocks noGrp="1"/>
          </p:cNvSpPr>
          <p:nvPr>
            <p:ph type="sldNum" sz="quarter" idx="12"/>
          </p:nvPr>
        </p:nvSpPr>
        <p:spPr/>
        <p:txBody>
          <a:bodyPr/>
          <a:lstStyle/>
          <a:p>
            <a:fld id="{4FA18514-B4BC-2F44-A368-1561B2D321C0}" type="slidenum">
              <a:rPr lang="en-US" smtClean="0"/>
              <a:t>‹#›</a:t>
            </a:fld>
            <a:endParaRPr lang="en-US"/>
          </a:p>
        </p:txBody>
      </p:sp>
    </p:spTree>
    <p:extLst>
      <p:ext uri="{BB962C8B-B14F-4D97-AF65-F5344CB8AC3E}">
        <p14:creationId xmlns:p14="http://schemas.microsoft.com/office/powerpoint/2010/main" val="127168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FBEAF-29D4-4C46-9702-6527F52F4B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886644-D747-714F-BE33-6B3527EB2A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EBBF20-7F78-BC40-A4DA-168AB8E43B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D70A21-30CD-254F-AB41-5D8F778D08D5}"/>
              </a:ext>
            </a:extLst>
          </p:cNvPr>
          <p:cNvSpPr>
            <a:spLocks noGrp="1"/>
          </p:cNvSpPr>
          <p:nvPr>
            <p:ph type="dt" sz="half" idx="10"/>
          </p:nvPr>
        </p:nvSpPr>
        <p:spPr/>
        <p:txBody>
          <a:bodyPr/>
          <a:lstStyle/>
          <a:p>
            <a:fld id="{59BE8B36-A952-3240-9F31-C28E5B658FC3}" type="datetimeFigureOut">
              <a:rPr lang="en-US" smtClean="0"/>
              <a:t>11/19/19</a:t>
            </a:fld>
            <a:endParaRPr lang="en-US"/>
          </a:p>
        </p:txBody>
      </p:sp>
      <p:sp>
        <p:nvSpPr>
          <p:cNvPr id="6" name="Footer Placeholder 5">
            <a:extLst>
              <a:ext uri="{FF2B5EF4-FFF2-40B4-BE49-F238E27FC236}">
                <a16:creationId xmlns:a16="http://schemas.microsoft.com/office/drawing/2014/main" id="{6FBC8F03-040B-0E4B-AD71-C5320A936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E75D9-95FE-C94F-AC7F-04C6D0A15502}"/>
              </a:ext>
            </a:extLst>
          </p:cNvPr>
          <p:cNvSpPr>
            <a:spLocks noGrp="1"/>
          </p:cNvSpPr>
          <p:nvPr>
            <p:ph type="sldNum" sz="quarter" idx="12"/>
          </p:nvPr>
        </p:nvSpPr>
        <p:spPr/>
        <p:txBody>
          <a:bodyPr/>
          <a:lstStyle/>
          <a:p>
            <a:fld id="{4FA18514-B4BC-2F44-A368-1561B2D321C0}" type="slidenum">
              <a:rPr lang="en-US" smtClean="0"/>
              <a:t>‹#›</a:t>
            </a:fld>
            <a:endParaRPr lang="en-US"/>
          </a:p>
        </p:txBody>
      </p:sp>
    </p:spTree>
    <p:extLst>
      <p:ext uri="{BB962C8B-B14F-4D97-AF65-F5344CB8AC3E}">
        <p14:creationId xmlns:p14="http://schemas.microsoft.com/office/powerpoint/2010/main" val="1558675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D16C-2ECD-1E41-B2F9-65848E942B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5AA160-970D-0F42-91B8-552EAD58B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090503-73B9-4141-A1CA-FAD522AC3F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434541-6232-6B4A-A98D-D092150E2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0FA0A0-5E70-974B-A92B-C89D6112CA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826DA7-E8FB-A443-91DD-3AF0EC5DC561}"/>
              </a:ext>
            </a:extLst>
          </p:cNvPr>
          <p:cNvSpPr>
            <a:spLocks noGrp="1"/>
          </p:cNvSpPr>
          <p:nvPr>
            <p:ph type="dt" sz="half" idx="10"/>
          </p:nvPr>
        </p:nvSpPr>
        <p:spPr/>
        <p:txBody>
          <a:bodyPr/>
          <a:lstStyle/>
          <a:p>
            <a:fld id="{59BE8B36-A952-3240-9F31-C28E5B658FC3}" type="datetimeFigureOut">
              <a:rPr lang="en-US" smtClean="0"/>
              <a:t>11/19/19</a:t>
            </a:fld>
            <a:endParaRPr lang="en-US"/>
          </a:p>
        </p:txBody>
      </p:sp>
      <p:sp>
        <p:nvSpPr>
          <p:cNvPr id="8" name="Footer Placeholder 7">
            <a:extLst>
              <a:ext uri="{FF2B5EF4-FFF2-40B4-BE49-F238E27FC236}">
                <a16:creationId xmlns:a16="http://schemas.microsoft.com/office/drawing/2014/main" id="{FCDE0D9B-4D69-AF47-8136-70E5F26832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ACA0FC-24F7-1A46-B606-11D004A4CB2D}"/>
              </a:ext>
            </a:extLst>
          </p:cNvPr>
          <p:cNvSpPr>
            <a:spLocks noGrp="1"/>
          </p:cNvSpPr>
          <p:nvPr>
            <p:ph type="sldNum" sz="quarter" idx="12"/>
          </p:nvPr>
        </p:nvSpPr>
        <p:spPr/>
        <p:txBody>
          <a:bodyPr/>
          <a:lstStyle/>
          <a:p>
            <a:fld id="{4FA18514-B4BC-2F44-A368-1561B2D321C0}" type="slidenum">
              <a:rPr lang="en-US" smtClean="0"/>
              <a:t>‹#›</a:t>
            </a:fld>
            <a:endParaRPr lang="en-US"/>
          </a:p>
        </p:txBody>
      </p:sp>
    </p:spTree>
    <p:extLst>
      <p:ext uri="{BB962C8B-B14F-4D97-AF65-F5344CB8AC3E}">
        <p14:creationId xmlns:p14="http://schemas.microsoft.com/office/powerpoint/2010/main" val="394774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43CB6-7713-E74B-97E2-F400B4F823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418FCF-74BA-BB45-BCC1-FCB21BA12FF5}"/>
              </a:ext>
            </a:extLst>
          </p:cNvPr>
          <p:cNvSpPr>
            <a:spLocks noGrp="1"/>
          </p:cNvSpPr>
          <p:nvPr>
            <p:ph type="dt" sz="half" idx="10"/>
          </p:nvPr>
        </p:nvSpPr>
        <p:spPr/>
        <p:txBody>
          <a:bodyPr/>
          <a:lstStyle/>
          <a:p>
            <a:fld id="{59BE8B36-A952-3240-9F31-C28E5B658FC3}" type="datetimeFigureOut">
              <a:rPr lang="en-US" smtClean="0"/>
              <a:t>11/19/19</a:t>
            </a:fld>
            <a:endParaRPr lang="en-US"/>
          </a:p>
        </p:txBody>
      </p:sp>
      <p:sp>
        <p:nvSpPr>
          <p:cNvPr id="4" name="Footer Placeholder 3">
            <a:extLst>
              <a:ext uri="{FF2B5EF4-FFF2-40B4-BE49-F238E27FC236}">
                <a16:creationId xmlns:a16="http://schemas.microsoft.com/office/drawing/2014/main" id="{3E7C5B30-7747-E148-A9B1-CAB0ACA23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4EB1B2-19AF-3442-9838-4004B3210508}"/>
              </a:ext>
            </a:extLst>
          </p:cNvPr>
          <p:cNvSpPr>
            <a:spLocks noGrp="1"/>
          </p:cNvSpPr>
          <p:nvPr>
            <p:ph type="sldNum" sz="quarter" idx="12"/>
          </p:nvPr>
        </p:nvSpPr>
        <p:spPr/>
        <p:txBody>
          <a:bodyPr/>
          <a:lstStyle/>
          <a:p>
            <a:fld id="{4FA18514-B4BC-2F44-A368-1561B2D321C0}" type="slidenum">
              <a:rPr lang="en-US" smtClean="0"/>
              <a:t>‹#›</a:t>
            </a:fld>
            <a:endParaRPr lang="en-US"/>
          </a:p>
        </p:txBody>
      </p:sp>
    </p:spTree>
    <p:extLst>
      <p:ext uri="{BB962C8B-B14F-4D97-AF65-F5344CB8AC3E}">
        <p14:creationId xmlns:p14="http://schemas.microsoft.com/office/powerpoint/2010/main" val="355224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483642-5BDE-2243-8BAF-FFD5BB381A0A}"/>
              </a:ext>
            </a:extLst>
          </p:cNvPr>
          <p:cNvSpPr>
            <a:spLocks noGrp="1"/>
          </p:cNvSpPr>
          <p:nvPr>
            <p:ph type="dt" sz="half" idx="10"/>
          </p:nvPr>
        </p:nvSpPr>
        <p:spPr/>
        <p:txBody>
          <a:bodyPr/>
          <a:lstStyle/>
          <a:p>
            <a:fld id="{59BE8B36-A952-3240-9F31-C28E5B658FC3}" type="datetimeFigureOut">
              <a:rPr lang="en-US" smtClean="0"/>
              <a:t>11/19/19</a:t>
            </a:fld>
            <a:endParaRPr lang="en-US"/>
          </a:p>
        </p:txBody>
      </p:sp>
      <p:sp>
        <p:nvSpPr>
          <p:cNvPr id="3" name="Footer Placeholder 2">
            <a:extLst>
              <a:ext uri="{FF2B5EF4-FFF2-40B4-BE49-F238E27FC236}">
                <a16:creationId xmlns:a16="http://schemas.microsoft.com/office/drawing/2014/main" id="{A98E7469-B2FC-D44B-8461-6CF633F892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805A1E-8404-7243-869A-D51B117BAAE8}"/>
              </a:ext>
            </a:extLst>
          </p:cNvPr>
          <p:cNvSpPr>
            <a:spLocks noGrp="1"/>
          </p:cNvSpPr>
          <p:nvPr>
            <p:ph type="sldNum" sz="quarter" idx="12"/>
          </p:nvPr>
        </p:nvSpPr>
        <p:spPr/>
        <p:txBody>
          <a:bodyPr/>
          <a:lstStyle/>
          <a:p>
            <a:fld id="{4FA18514-B4BC-2F44-A368-1561B2D321C0}" type="slidenum">
              <a:rPr lang="en-US" smtClean="0"/>
              <a:t>‹#›</a:t>
            </a:fld>
            <a:endParaRPr lang="en-US"/>
          </a:p>
        </p:txBody>
      </p:sp>
    </p:spTree>
    <p:extLst>
      <p:ext uri="{BB962C8B-B14F-4D97-AF65-F5344CB8AC3E}">
        <p14:creationId xmlns:p14="http://schemas.microsoft.com/office/powerpoint/2010/main" val="22292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442D4-005D-A04C-92A0-AE9E156CDC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EC1F25-ED96-DC43-91B6-B137A5B9A3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BA28EB-081D-5E4E-9235-1F6756C4A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3BE938-3178-C14C-875F-182F071E40A7}"/>
              </a:ext>
            </a:extLst>
          </p:cNvPr>
          <p:cNvSpPr>
            <a:spLocks noGrp="1"/>
          </p:cNvSpPr>
          <p:nvPr>
            <p:ph type="dt" sz="half" idx="10"/>
          </p:nvPr>
        </p:nvSpPr>
        <p:spPr/>
        <p:txBody>
          <a:bodyPr/>
          <a:lstStyle/>
          <a:p>
            <a:fld id="{59BE8B36-A952-3240-9F31-C28E5B658FC3}" type="datetimeFigureOut">
              <a:rPr lang="en-US" smtClean="0"/>
              <a:t>11/19/19</a:t>
            </a:fld>
            <a:endParaRPr lang="en-US"/>
          </a:p>
        </p:txBody>
      </p:sp>
      <p:sp>
        <p:nvSpPr>
          <p:cNvPr id="6" name="Footer Placeholder 5">
            <a:extLst>
              <a:ext uri="{FF2B5EF4-FFF2-40B4-BE49-F238E27FC236}">
                <a16:creationId xmlns:a16="http://schemas.microsoft.com/office/drawing/2014/main" id="{32160628-570E-3D48-BB3F-F1C17C19A5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38CC89-6757-8A4F-9357-64228AD061FC}"/>
              </a:ext>
            </a:extLst>
          </p:cNvPr>
          <p:cNvSpPr>
            <a:spLocks noGrp="1"/>
          </p:cNvSpPr>
          <p:nvPr>
            <p:ph type="sldNum" sz="quarter" idx="12"/>
          </p:nvPr>
        </p:nvSpPr>
        <p:spPr/>
        <p:txBody>
          <a:bodyPr/>
          <a:lstStyle/>
          <a:p>
            <a:fld id="{4FA18514-B4BC-2F44-A368-1561B2D321C0}" type="slidenum">
              <a:rPr lang="en-US" smtClean="0"/>
              <a:t>‹#›</a:t>
            </a:fld>
            <a:endParaRPr lang="en-US"/>
          </a:p>
        </p:txBody>
      </p:sp>
    </p:spTree>
    <p:extLst>
      <p:ext uri="{BB962C8B-B14F-4D97-AF65-F5344CB8AC3E}">
        <p14:creationId xmlns:p14="http://schemas.microsoft.com/office/powerpoint/2010/main" val="2343519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413E-CC7D-9B43-B5C2-6B313E3FE8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9AA26D-57F9-1E4B-B877-D33B2A06D5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43E75A-DFA0-4246-9088-279F9583D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60783D-AC87-0241-9115-37E2439CD277}"/>
              </a:ext>
            </a:extLst>
          </p:cNvPr>
          <p:cNvSpPr>
            <a:spLocks noGrp="1"/>
          </p:cNvSpPr>
          <p:nvPr>
            <p:ph type="dt" sz="half" idx="10"/>
          </p:nvPr>
        </p:nvSpPr>
        <p:spPr/>
        <p:txBody>
          <a:bodyPr/>
          <a:lstStyle/>
          <a:p>
            <a:fld id="{59BE8B36-A952-3240-9F31-C28E5B658FC3}" type="datetimeFigureOut">
              <a:rPr lang="en-US" smtClean="0"/>
              <a:t>11/19/19</a:t>
            </a:fld>
            <a:endParaRPr lang="en-US"/>
          </a:p>
        </p:txBody>
      </p:sp>
      <p:sp>
        <p:nvSpPr>
          <p:cNvPr id="6" name="Footer Placeholder 5">
            <a:extLst>
              <a:ext uri="{FF2B5EF4-FFF2-40B4-BE49-F238E27FC236}">
                <a16:creationId xmlns:a16="http://schemas.microsoft.com/office/drawing/2014/main" id="{A793EAFB-92DB-1C4A-A378-ED0C3EE537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E1EAFF-6080-A048-8543-3145F7F3657C}"/>
              </a:ext>
            </a:extLst>
          </p:cNvPr>
          <p:cNvSpPr>
            <a:spLocks noGrp="1"/>
          </p:cNvSpPr>
          <p:nvPr>
            <p:ph type="sldNum" sz="quarter" idx="12"/>
          </p:nvPr>
        </p:nvSpPr>
        <p:spPr/>
        <p:txBody>
          <a:bodyPr/>
          <a:lstStyle/>
          <a:p>
            <a:fld id="{4FA18514-B4BC-2F44-A368-1561B2D321C0}" type="slidenum">
              <a:rPr lang="en-US" smtClean="0"/>
              <a:t>‹#›</a:t>
            </a:fld>
            <a:endParaRPr lang="en-US"/>
          </a:p>
        </p:txBody>
      </p:sp>
    </p:spTree>
    <p:extLst>
      <p:ext uri="{BB962C8B-B14F-4D97-AF65-F5344CB8AC3E}">
        <p14:creationId xmlns:p14="http://schemas.microsoft.com/office/powerpoint/2010/main" val="970428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50AB19-7658-9C4A-848A-1DC9009428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632EA5-3AE8-F74F-903E-3F08F37681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5C0199-6177-5646-A7A3-537AFEE58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BE8B36-A952-3240-9F31-C28E5B658FC3}" type="datetimeFigureOut">
              <a:rPr lang="en-US" smtClean="0"/>
              <a:t>11/19/19</a:t>
            </a:fld>
            <a:endParaRPr lang="en-US"/>
          </a:p>
        </p:txBody>
      </p:sp>
      <p:sp>
        <p:nvSpPr>
          <p:cNvPr id="5" name="Footer Placeholder 4">
            <a:extLst>
              <a:ext uri="{FF2B5EF4-FFF2-40B4-BE49-F238E27FC236}">
                <a16:creationId xmlns:a16="http://schemas.microsoft.com/office/drawing/2014/main" id="{23AF94A3-5B23-CC4F-A53C-846FBD8B55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3184BA-F7AB-F24E-B146-DC00A086A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18514-B4BC-2F44-A368-1561B2D321C0}" type="slidenum">
              <a:rPr lang="en-US" smtClean="0"/>
              <a:t>‹#›</a:t>
            </a:fld>
            <a:endParaRPr lang="en-US"/>
          </a:p>
        </p:txBody>
      </p:sp>
    </p:spTree>
    <p:extLst>
      <p:ext uri="{BB962C8B-B14F-4D97-AF65-F5344CB8AC3E}">
        <p14:creationId xmlns:p14="http://schemas.microsoft.com/office/powerpoint/2010/main" val="3183432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3.mp4"/><Relationship Id="rId7" Type="http://schemas.openxmlformats.org/officeDocument/2006/relationships/image" Target="../media/image2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video" Target="NULL" TargetMode="External"/><Relationship Id="rId7" Type="http://schemas.openxmlformats.org/officeDocument/2006/relationships/image" Target="../media/image30.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png"/><Relationship Id="rId5" Type="http://schemas.openxmlformats.org/officeDocument/2006/relationships/slideLayout" Target="../slideLayouts/slideLayout2.xml"/><Relationship Id="rId4" Type="http://schemas.microsoft.com/office/2007/relationships/media" Target="../media/media5.mp4"/></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3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5.tm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5.tm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6.tm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tmp"/></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https://www.youtube.com/embed/Q4bMcUk6pcw?feature=oembed" TargetMode="Externa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40.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NULL"/><Relationship Id="rId5" Type="http://schemas.openxmlformats.org/officeDocument/2006/relationships/image" Target="../media/image41.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sfujim/TD3"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tm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133" y="2235383"/>
            <a:ext cx="9144000" cy="1205534"/>
          </a:xfrm>
        </p:spPr>
        <p:txBody>
          <a:bodyPr>
            <a:normAutofit fontScale="90000"/>
          </a:bodyPr>
          <a:lstStyle/>
          <a:p>
            <a:r>
              <a:rPr lang="en-US" dirty="0"/>
              <a:t>Reinforcement Learning</a:t>
            </a:r>
            <a:br>
              <a:rPr lang="en-US" dirty="0"/>
            </a:br>
            <a:r>
              <a:rPr lang="en-US" dirty="0"/>
              <a:t>for Robotics</a:t>
            </a:r>
          </a:p>
        </p:txBody>
      </p:sp>
      <p:sp>
        <p:nvSpPr>
          <p:cNvPr id="3" name="Subtitle 2"/>
          <p:cNvSpPr>
            <a:spLocks noGrp="1"/>
          </p:cNvSpPr>
          <p:nvPr>
            <p:ph type="subTitle" idx="1"/>
          </p:nvPr>
        </p:nvSpPr>
        <p:spPr>
          <a:xfrm>
            <a:off x="1524000" y="4435026"/>
            <a:ext cx="9144000" cy="1243825"/>
          </a:xfrm>
        </p:spPr>
        <p:txBody>
          <a:bodyPr>
            <a:normAutofit fontScale="92500" lnSpcReduction="10000"/>
          </a:bodyPr>
          <a:lstStyle/>
          <a:p>
            <a:r>
              <a:rPr lang="en-CA" dirty="0"/>
              <a:t>David Meger</a:t>
            </a:r>
            <a:endParaRPr lang="en-US" dirty="0"/>
          </a:p>
          <a:p>
            <a:r>
              <a:rPr lang="en-US" dirty="0"/>
              <a:t>Nov 19, 2019</a:t>
            </a:r>
          </a:p>
          <a:p>
            <a:r>
              <a:rPr lang="en-US" dirty="0"/>
              <a:t>COMP 417 – Intro to Robotics</a:t>
            </a:r>
          </a:p>
        </p:txBody>
      </p:sp>
      <p:pic>
        <p:nvPicPr>
          <p:cNvPr id="6" name="Picture 5">
            <a:extLst>
              <a:ext uri="{FF2B5EF4-FFF2-40B4-BE49-F238E27FC236}">
                <a16:creationId xmlns:a16="http://schemas.microsoft.com/office/drawing/2014/main" id="{799D4976-E884-40B6-8395-E0607F13B6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3035" y="252116"/>
            <a:ext cx="4180704" cy="989158"/>
          </a:xfrm>
          <a:prstGeom prst="rect">
            <a:avLst/>
          </a:prstGeom>
        </p:spPr>
      </p:pic>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13" name="Straight Connector 12">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Image result for mila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261" y="118348"/>
            <a:ext cx="3450683" cy="17318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475CD6C-D804-46F8-B326-112F3C3F75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599" y="3860211"/>
            <a:ext cx="2114802" cy="2013523"/>
          </a:xfrm>
          <a:prstGeom prst="rect">
            <a:avLst/>
          </a:prstGeom>
        </p:spPr>
      </p:pic>
      <p:pic>
        <p:nvPicPr>
          <p:cNvPr id="2052" name="Picture 4"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62799" y="4114801"/>
            <a:ext cx="3229201" cy="18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32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sp>
        <p:nvSpPr>
          <p:cNvPr id="15" name="Content Placeholder 2">
            <a:extLst>
              <a:ext uri="{FF2B5EF4-FFF2-40B4-BE49-F238E27FC236}">
                <a16:creationId xmlns:a16="http://schemas.microsoft.com/office/drawing/2014/main" id="{F9AF034F-7E91-4B80-AFE2-2E621542D3BB}"/>
              </a:ext>
            </a:extLst>
          </p:cNvPr>
          <p:cNvSpPr txBox="1">
            <a:spLocks/>
          </p:cNvSpPr>
          <p:nvPr/>
        </p:nvSpPr>
        <p:spPr>
          <a:xfrm>
            <a:off x="838200" y="840888"/>
            <a:ext cx="10515600" cy="128685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defRPr/>
            </a:pPr>
            <a:r>
              <a:rPr lang="en-CA" sz="3900" b="1" i="1" dirty="0"/>
              <a:t>Unless RL works on robots, it’s not going anywhere – </a:t>
            </a:r>
            <a:r>
              <a:rPr lang="en-US" sz="4000" dirty="0"/>
              <a:t>Tomaso </a:t>
            </a:r>
            <a:r>
              <a:rPr lang="en-US" sz="4000" dirty="0" err="1"/>
              <a:t>Poggio</a:t>
            </a:r>
            <a:r>
              <a:rPr lang="en-US" sz="4000" dirty="0"/>
              <a:t> &lt; 2017</a:t>
            </a:r>
          </a:p>
          <a:p>
            <a:pPr>
              <a:lnSpc>
                <a:spcPct val="100000"/>
              </a:lnSpc>
              <a:spcBef>
                <a:spcPts val="0"/>
              </a:spcBef>
              <a:buFontTx/>
              <a:buNone/>
              <a:defRPr/>
            </a:pPr>
            <a:endParaRPr lang="en-CA" sz="3900" b="1" i="1" dirty="0"/>
          </a:p>
          <a:p>
            <a:pPr>
              <a:lnSpc>
                <a:spcPct val="100000"/>
              </a:lnSpc>
              <a:spcBef>
                <a:spcPts val="0"/>
              </a:spcBef>
              <a:buFontTx/>
              <a:buNone/>
              <a:defRPr/>
            </a:pPr>
            <a:endParaRPr lang="en-CA" dirty="0"/>
          </a:p>
          <a:p>
            <a:pPr>
              <a:lnSpc>
                <a:spcPct val="100000"/>
              </a:lnSpc>
              <a:spcBef>
                <a:spcPts val="0"/>
              </a:spcBef>
              <a:buFontTx/>
              <a:buNone/>
              <a:defRPr/>
            </a:pPr>
            <a:endParaRPr lang="en-CA" dirty="0"/>
          </a:p>
        </p:txBody>
      </p:sp>
      <p:cxnSp>
        <p:nvCxnSpPr>
          <p:cNvPr id="18" name="Straight Connector 17">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Picture 4" descr="Image result for alphago">
            <a:extLst>
              <a:ext uri="{FF2B5EF4-FFF2-40B4-BE49-F238E27FC236}">
                <a16:creationId xmlns:a16="http://schemas.microsoft.com/office/drawing/2014/main" id="{DF438839-BA45-4BCC-BD87-8BDEA6D891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094" y="3117406"/>
            <a:ext cx="3997568" cy="21731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lphastar starcraft 2">
            <a:extLst>
              <a:ext uri="{FF2B5EF4-FFF2-40B4-BE49-F238E27FC236}">
                <a16:creationId xmlns:a16="http://schemas.microsoft.com/office/drawing/2014/main" id="{05CAB4D5-6F17-4301-8070-8A7F0ECD58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4989" y="3125449"/>
            <a:ext cx="3716334" cy="2174531"/>
          </a:xfrm>
          <a:prstGeom prst="rect">
            <a:avLst/>
          </a:prstGeom>
          <a:noFill/>
          <a:extLst>
            <a:ext uri="{909E8E84-426E-40DD-AFC4-6F175D3DCCD1}">
              <a14:hiddenFill xmlns:a14="http://schemas.microsoft.com/office/drawing/2010/main">
                <a:solidFill>
                  <a:srgbClr val="FFFFFF"/>
                </a:solidFill>
              </a14:hiddenFill>
            </a:ext>
          </a:extLst>
        </p:spPr>
      </p:pic>
      <p:sp>
        <p:nvSpPr>
          <p:cNvPr id="8" name="&quot;No&quot; Symbol 7"/>
          <p:cNvSpPr/>
          <p:nvPr/>
        </p:nvSpPr>
        <p:spPr>
          <a:xfrm>
            <a:off x="379711" y="2661012"/>
            <a:ext cx="3085943" cy="3085943"/>
          </a:xfrm>
          <a:prstGeom prst="noSmoking">
            <a:avLst>
              <a:gd name="adj" fmla="val 458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quot;No&quot; Symbol 20"/>
          <p:cNvSpPr/>
          <p:nvPr/>
        </p:nvSpPr>
        <p:spPr>
          <a:xfrm>
            <a:off x="4840184" y="2669054"/>
            <a:ext cx="3085943" cy="3085943"/>
          </a:xfrm>
          <a:prstGeom prst="noSmoking">
            <a:avLst>
              <a:gd name="adj" fmla="val 458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Picture 21">
            <a:extLst>
              <a:ext uri="{FF2B5EF4-FFF2-40B4-BE49-F238E27FC236}">
                <a16:creationId xmlns:a16="http://schemas.microsoft.com/office/drawing/2014/main" id="{FF899C4A-61DB-BE4C-B1FA-93F07F92DD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528340">
            <a:off x="8516714" y="2840341"/>
            <a:ext cx="3864490" cy="2172716"/>
          </a:xfrm>
          <a:prstGeom prst="rect">
            <a:avLst/>
          </a:prstGeom>
        </p:spPr>
      </p:pic>
      <p:pic>
        <p:nvPicPr>
          <p:cNvPr id="3074" name="Picture 2" descr="Image result for green checkmar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0657" y="3125449"/>
            <a:ext cx="2017213" cy="1627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40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5may_gait_learning_progression_pip_WITH_TITLES_may22">
            <a:hlinkClick r:id="" action="ppaction://media"/>
            <a:extLst>
              <a:ext uri="{FF2B5EF4-FFF2-40B4-BE49-F238E27FC236}">
                <a16:creationId xmlns:a16="http://schemas.microsoft.com/office/drawing/2014/main" id="{5E8A8AFA-D3C3-4B63-925D-80A68EC104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77787" y="1325563"/>
            <a:ext cx="8180713" cy="4601651"/>
          </a:xfrm>
          <a:prstGeom prst="rect">
            <a:avLst/>
          </a:prstGeom>
        </p:spPr>
      </p:pic>
      <p:sp>
        <p:nvSpPr>
          <p:cNvPr id="5" name="Title 1">
            <a:extLst>
              <a:ext uri="{FF2B5EF4-FFF2-40B4-BE49-F238E27FC236}">
                <a16:creationId xmlns:a16="http://schemas.microsoft.com/office/drawing/2014/main" id="{3DE00DDF-796A-47FC-A734-EBC9011700D4}"/>
              </a:ext>
            </a:extLst>
          </p:cNvPr>
          <p:cNvSpPr>
            <a:spLocks noGrp="1"/>
          </p:cNvSpPr>
          <p:nvPr>
            <p:ph type="title"/>
          </p:nvPr>
        </p:nvSpPr>
        <p:spPr>
          <a:xfrm>
            <a:off x="838200" y="0"/>
            <a:ext cx="10515600" cy="1325563"/>
          </a:xfrm>
        </p:spPr>
        <p:txBody>
          <a:bodyPr/>
          <a:lstStyle/>
          <a:p>
            <a:r>
              <a:rPr lang="en-US" dirty="0"/>
              <a:t>Gait learning on underwater robot</a:t>
            </a:r>
          </a:p>
        </p:txBody>
      </p:sp>
      <p:sp>
        <p:nvSpPr>
          <p:cNvPr id="9" name="Rectangle 8">
            <a:extLst>
              <a:ext uri="{FF2B5EF4-FFF2-40B4-BE49-F238E27FC236}">
                <a16:creationId xmlns:a16="http://schemas.microsoft.com/office/drawing/2014/main" id="{95791F63-B144-4B10-A05B-177464A98F34}"/>
              </a:ext>
            </a:extLst>
          </p:cNvPr>
          <p:cNvSpPr/>
          <p:nvPr/>
        </p:nvSpPr>
        <p:spPr>
          <a:xfrm>
            <a:off x="0" y="6034974"/>
            <a:ext cx="12192000" cy="8438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D5FF21-7EE2-4A45-8583-E567BBB56EDA}"/>
              </a:ext>
            </a:extLst>
          </p:cNvPr>
          <p:cNvSpPr/>
          <p:nvPr/>
        </p:nvSpPr>
        <p:spPr>
          <a:xfrm>
            <a:off x="495300" y="6034974"/>
            <a:ext cx="11402789" cy="830997"/>
          </a:xfrm>
          <a:prstGeom prst="rect">
            <a:avLst/>
          </a:prstGeom>
        </p:spPr>
        <p:txBody>
          <a:bodyPr wrap="square">
            <a:spAutoFit/>
          </a:bodyPr>
          <a:lstStyle/>
          <a:p>
            <a:r>
              <a:rPr lang="en-US" sz="2400" dirty="0">
                <a:solidFill>
                  <a:schemeClr val="bg1"/>
                </a:solidFill>
              </a:rPr>
              <a:t>David Meger, Juan Camilo </a:t>
            </a:r>
            <a:r>
              <a:rPr lang="en-US" sz="2400" dirty="0" err="1">
                <a:solidFill>
                  <a:schemeClr val="bg1"/>
                </a:solidFill>
              </a:rPr>
              <a:t>Gamboa</a:t>
            </a:r>
            <a:r>
              <a:rPr lang="en-US" sz="2400" dirty="0">
                <a:solidFill>
                  <a:schemeClr val="bg1"/>
                </a:solidFill>
              </a:rPr>
              <a:t> Higuera, </a:t>
            </a:r>
            <a:r>
              <a:rPr lang="en-US" sz="2400" dirty="0" err="1">
                <a:solidFill>
                  <a:schemeClr val="bg1"/>
                </a:solidFill>
              </a:rPr>
              <a:t>Anqi</a:t>
            </a:r>
            <a:r>
              <a:rPr lang="en-US" sz="2400" dirty="0">
                <a:solidFill>
                  <a:schemeClr val="bg1"/>
                </a:solidFill>
              </a:rPr>
              <a:t> Xu, Philippe </a:t>
            </a:r>
            <a:r>
              <a:rPr lang="en-US" sz="2400" dirty="0" err="1">
                <a:solidFill>
                  <a:schemeClr val="bg1"/>
                </a:solidFill>
              </a:rPr>
              <a:t>Giguere</a:t>
            </a:r>
            <a:r>
              <a:rPr lang="en-US" sz="2400" dirty="0">
                <a:solidFill>
                  <a:schemeClr val="bg1"/>
                </a:solidFill>
              </a:rPr>
              <a:t> and Gregory Dudek. Learning Legged Swimming Gaits from Experience. ICRA 2015.</a:t>
            </a:r>
          </a:p>
        </p:txBody>
      </p:sp>
    </p:spTree>
    <p:extLst>
      <p:ext uri="{BB962C8B-B14F-4D97-AF65-F5344CB8AC3E}">
        <p14:creationId xmlns:p14="http://schemas.microsoft.com/office/powerpoint/2010/main" val="391933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F360174-2335-4FEA-9A30-85F56C9DB278}"/>
              </a:ext>
            </a:extLst>
          </p:cNvPr>
          <p:cNvSpPr/>
          <p:nvPr/>
        </p:nvSpPr>
        <p:spPr>
          <a:xfrm>
            <a:off x="0" y="6034974"/>
            <a:ext cx="12192000" cy="843808"/>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targ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384196" y="1348948"/>
            <a:ext cx="7634295" cy="4292523"/>
          </a:xfrm>
          <a:prstGeom prst="rect">
            <a:avLst/>
          </a:prstGeom>
        </p:spPr>
      </p:pic>
      <p:pic>
        <p:nvPicPr>
          <p:cNvPr id="7" name="sourc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384194" y="1348949"/>
            <a:ext cx="7634296" cy="4292524"/>
          </a:xfrm>
          <a:prstGeom prst="rect">
            <a:avLst/>
          </a:prstGeom>
        </p:spPr>
      </p:pic>
      <p:sp>
        <p:nvSpPr>
          <p:cNvPr id="2" name="Title 1"/>
          <p:cNvSpPr>
            <a:spLocks noGrp="1"/>
          </p:cNvSpPr>
          <p:nvPr>
            <p:ph type="title"/>
          </p:nvPr>
        </p:nvSpPr>
        <p:spPr/>
        <p:txBody>
          <a:bodyPr/>
          <a:lstStyle/>
          <a:p>
            <a:r>
              <a:rPr lang="en-US" dirty="0"/>
              <a:t>Transfer between cart-pole of varied mass</a:t>
            </a:r>
          </a:p>
        </p:txBody>
      </p:sp>
      <p:sp>
        <p:nvSpPr>
          <p:cNvPr id="8" name="Rectangle: Rounded Corners 7"/>
          <p:cNvSpPr/>
          <p:nvPr/>
        </p:nvSpPr>
        <p:spPr>
          <a:xfrm>
            <a:off x="7334017" y="4735517"/>
            <a:ext cx="1732948" cy="34224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Added weight</a:t>
            </a:r>
          </a:p>
        </p:txBody>
      </p:sp>
      <p:cxnSp>
        <p:nvCxnSpPr>
          <p:cNvPr id="10" name="Straight Arrow Connector 9"/>
          <p:cNvCxnSpPr>
            <a:cxnSpLocks/>
            <a:stCxn id="8" idx="1"/>
          </p:cNvCxnSpPr>
          <p:nvPr/>
        </p:nvCxnSpPr>
        <p:spPr>
          <a:xfrm flipH="1">
            <a:off x="6319224" y="4906641"/>
            <a:ext cx="1014793" cy="472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613742" y="4525638"/>
            <a:ext cx="724532" cy="7423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D6A5930-586B-4A06-8162-B405DDE7389B}"/>
              </a:ext>
            </a:extLst>
          </p:cNvPr>
          <p:cNvSpPr>
            <a:spLocks noGrp="1"/>
          </p:cNvSpPr>
          <p:nvPr>
            <p:ph type="sldNum" sz="quarter" idx="12"/>
          </p:nvPr>
        </p:nvSpPr>
        <p:spPr>
          <a:xfrm>
            <a:off x="8771241" y="6430090"/>
            <a:ext cx="2743200" cy="365125"/>
          </a:xfrm>
        </p:spPr>
        <p:txBody>
          <a:bodyPr/>
          <a:lstStyle/>
          <a:p>
            <a:fld id="{330EA680-D336-4FF7-8B7A-9848BB0A1C32}" type="slidenum">
              <a:rPr lang="en-US" smtClean="0"/>
              <a:t>12</a:t>
            </a:fld>
            <a:endParaRPr lang="en-US"/>
          </a:p>
        </p:txBody>
      </p:sp>
      <p:sp>
        <p:nvSpPr>
          <p:cNvPr id="14" name="Slide Number Placeholder 3">
            <a:extLst>
              <a:ext uri="{FF2B5EF4-FFF2-40B4-BE49-F238E27FC236}">
                <a16:creationId xmlns:a16="http://schemas.microsoft.com/office/drawing/2014/main" id="{92DCC529-458D-4577-8003-658AE0E1C5DA}"/>
              </a:ext>
            </a:extLst>
          </p:cNvPr>
          <p:cNvSpPr txBox="1">
            <a:spLocks/>
          </p:cNvSpPr>
          <p:nvPr/>
        </p:nvSpPr>
        <p:spPr>
          <a:xfrm>
            <a:off x="8771241" y="587485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12</a:t>
            </a:fld>
            <a:endParaRPr lang="en-US"/>
          </a:p>
        </p:txBody>
      </p:sp>
      <p:sp>
        <p:nvSpPr>
          <p:cNvPr id="16" name="Rectangle 15">
            <a:extLst>
              <a:ext uri="{FF2B5EF4-FFF2-40B4-BE49-F238E27FC236}">
                <a16:creationId xmlns:a16="http://schemas.microsoft.com/office/drawing/2014/main" id="{A9B585E3-A53D-440B-BECF-415FDAB3F77A}"/>
              </a:ext>
            </a:extLst>
          </p:cNvPr>
          <p:cNvSpPr/>
          <p:nvPr/>
        </p:nvSpPr>
        <p:spPr>
          <a:xfrm>
            <a:off x="838200" y="6034974"/>
            <a:ext cx="11059889" cy="1200329"/>
          </a:xfrm>
          <a:prstGeom prst="rect">
            <a:avLst/>
          </a:prstGeom>
        </p:spPr>
        <p:txBody>
          <a:bodyPr wrap="square">
            <a:spAutoFit/>
          </a:bodyPr>
          <a:lstStyle/>
          <a:p>
            <a:r>
              <a:rPr lang="en-US" sz="2400" dirty="0">
                <a:solidFill>
                  <a:schemeClr val="bg1"/>
                </a:solidFill>
              </a:rPr>
              <a:t>Juan Camilo </a:t>
            </a:r>
            <a:r>
              <a:rPr lang="en-US" sz="2400" dirty="0" err="1">
                <a:solidFill>
                  <a:schemeClr val="bg1"/>
                </a:solidFill>
              </a:rPr>
              <a:t>Gamboa</a:t>
            </a:r>
            <a:r>
              <a:rPr lang="en-US" sz="2400" dirty="0">
                <a:solidFill>
                  <a:schemeClr val="bg1"/>
                </a:solidFill>
              </a:rPr>
              <a:t> Higuera, David Meger and Gregory Dudek. Adapting Robot </a:t>
            </a:r>
            <a:r>
              <a:rPr lang="en-US" sz="2400" dirty="0" err="1">
                <a:solidFill>
                  <a:schemeClr val="bg1"/>
                </a:solidFill>
              </a:rPr>
              <a:t>Behaviours</a:t>
            </a:r>
            <a:r>
              <a:rPr lang="en-US" sz="2400" dirty="0">
                <a:solidFill>
                  <a:schemeClr val="bg1"/>
                </a:solidFill>
              </a:rPr>
              <a:t> Through Policy Adjustments. ICRA 2017.</a:t>
            </a:r>
          </a:p>
          <a:p>
            <a:endParaRPr lang="en-US" sz="2400" dirty="0">
              <a:solidFill>
                <a:schemeClr val="bg1"/>
              </a:solidFill>
              <a:latin typeface="Lora" panose="00000500000000000000" pitchFamily="2" charset="0"/>
            </a:endParaRPr>
          </a:p>
        </p:txBody>
      </p:sp>
    </p:spTree>
    <p:extLst>
      <p:ext uri="{BB962C8B-B14F-4D97-AF65-F5344CB8AC3E}">
        <p14:creationId xmlns:p14="http://schemas.microsoft.com/office/powerpoint/2010/main" val="127803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md type="call" cmd="stop">
                                      <p:cBhvr>
                                        <p:cTn id="12" dur="1">
                                          <p:stCondLst>
                                            <p:cond delay="499"/>
                                          </p:stCondLst>
                                        </p:cTn>
                                        <p:tgtEl>
                                          <p:spTgt spid="7"/>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mediacall" presetSubtype="0" fill="hold" nodeType="withEffect">
                                  <p:stCondLst>
                                    <p:cond delay="0"/>
                                  </p:stCondLst>
                                  <p:childTnLst>
                                    <p:cmd type="call" cmd="playFrom(0.0)">
                                      <p:cBhvr>
                                        <p:cTn id="32" dur="70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6"/>
                </p:tgtEl>
              </p:cMediaNode>
            </p:video>
            <p:video>
              <p:cMediaNode vol="80000">
                <p:cTn id="34" fill="hold" display="0">
                  <p:stCondLst>
                    <p:cond delay="indefinite"/>
                  </p:stCondLst>
                </p:cTn>
                <p:tgtEl>
                  <p:spTgt spid="7"/>
                </p:tgtEl>
              </p:cMediaNode>
            </p:video>
          </p:childTnLst>
        </p:cTn>
      </p:par>
    </p:tnLst>
    <p:bldLst>
      <p:bldP spid="8" grpId="0" animBg="1"/>
      <p:bldP spid="8" grpId="1" animBg="1"/>
      <p:bldP spid="11" grpId="0" animBg="1"/>
      <p:bldP spid="1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C9AA-85D3-44B3-A894-831A9DDB0959}"/>
              </a:ext>
            </a:extLst>
          </p:cNvPr>
          <p:cNvSpPr>
            <a:spLocks noGrp="1"/>
          </p:cNvSpPr>
          <p:nvPr>
            <p:ph type="title"/>
          </p:nvPr>
        </p:nvSpPr>
        <p:spPr>
          <a:xfrm>
            <a:off x="838200" y="365125"/>
            <a:ext cx="6650736" cy="1325563"/>
          </a:xfrm>
        </p:spPr>
        <p:txBody>
          <a:bodyPr/>
          <a:lstStyle/>
          <a:p>
            <a:r>
              <a:rPr lang="en-CA" dirty="0"/>
              <a:t>Discrete vs Continuous </a:t>
            </a:r>
            <a:br>
              <a:rPr lang="en-CA" dirty="0"/>
            </a:br>
            <a:r>
              <a:rPr lang="en-CA" dirty="0"/>
              <a:t>Value Functions</a:t>
            </a:r>
          </a:p>
        </p:txBody>
      </p:sp>
      <p:pic>
        <p:nvPicPr>
          <p:cNvPr id="9" name="Picture 8" descr="A picture containing table, person, sitting, man&#10;&#10;Description automatically generated">
            <a:extLst>
              <a:ext uri="{FF2B5EF4-FFF2-40B4-BE49-F238E27FC236}">
                <a16:creationId xmlns:a16="http://schemas.microsoft.com/office/drawing/2014/main" id="{725FEDE6-AE0F-441C-86E3-B85F91DE9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850" y="328352"/>
            <a:ext cx="4629150" cy="2657475"/>
          </a:xfrm>
          <a:prstGeom prst="rect">
            <a:avLst/>
          </a:prstGeom>
        </p:spPr>
      </p:pic>
      <p:sp>
        <p:nvSpPr>
          <p:cNvPr id="11" name="Content Placeholder 10">
            <a:extLst>
              <a:ext uri="{FF2B5EF4-FFF2-40B4-BE49-F238E27FC236}">
                <a16:creationId xmlns:a16="http://schemas.microsoft.com/office/drawing/2014/main" id="{17B64F35-5271-4519-97A3-E31E0C7697B4}"/>
              </a:ext>
            </a:extLst>
          </p:cNvPr>
          <p:cNvSpPr>
            <a:spLocks noGrp="1"/>
          </p:cNvSpPr>
          <p:nvPr>
            <p:ph idx="1"/>
          </p:nvPr>
        </p:nvSpPr>
        <p:spPr>
          <a:xfrm>
            <a:off x="838200" y="1825625"/>
            <a:ext cx="6559296" cy="4351338"/>
          </a:xfrm>
        </p:spPr>
        <p:txBody>
          <a:bodyPr/>
          <a:lstStyle/>
          <a:p>
            <a:r>
              <a:rPr lang="en-CA" dirty="0"/>
              <a:t>For discrete problems, there may be many actions, but at least we can track the outcome of each </a:t>
            </a:r>
          </a:p>
        </p:txBody>
      </p:sp>
      <p:pic>
        <p:nvPicPr>
          <p:cNvPr id="13" name="Picture 12" descr="A picture containing object, indoor, table, chessman&#10;&#10;Description automatically generated">
            <a:extLst>
              <a:ext uri="{FF2B5EF4-FFF2-40B4-BE49-F238E27FC236}">
                <a16:creationId xmlns:a16="http://schemas.microsoft.com/office/drawing/2014/main" id="{A04A132F-B06E-40B7-B04A-FE7D1D4D9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850" y="3209788"/>
            <a:ext cx="4629150" cy="2603897"/>
          </a:xfrm>
          <a:prstGeom prst="rect">
            <a:avLst/>
          </a:prstGeom>
        </p:spPr>
      </p:pic>
      <p:pic>
        <p:nvPicPr>
          <p:cNvPr id="15" name="Picture 14" descr="A person sitting at a table&#10;&#10;Description automatically generated">
            <a:extLst>
              <a:ext uri="{FF2B5EF4-FFF2-40B4-BE49-F238E27FC236}">
                <a16:creationId xmlns:a16="http://schemas.microsoft.com/office/drawing/2014/main" id="{D217DC1C-7D02-40A7-B586-82A718D69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850" y="308067"/>
            <a:ext cx="4629150" cy="2657475"/>
          </a:xfrm>
          <a:prstGeom prst="rect">
            <a:avLst/>
          </a:prstGeom>
        </p:spPr>
      </p:pic>
      <p:sp>
        <p:nvSpPr>
          <p:cNvPr id="16" name="Content Placeholder 10">
            <a:extLst>
              <a:ext uri="{FF2B5EF4-FFF2-40B4-BE49-F238E27FC236}">
                <a16:creationId xmlns:a16="http://schemas.microsoft.com/office/drawing/2014/main" id="{1A3E73CF-E6B4-47F3-9351-E9D61EAA0017}"/>
              </a:ext>
            </a:extLst>
          </p:cNvPr>
          <p:cNvSpPr txBox="1">
            <a:spLocks/>
          </p:cNvSpPr>
          <p:nvPr/>
        </p:nvSpPr>
        <p:spPr>
          <a:xfrm>
            <a:off x="838200" y="1825625"/>
            <a:ext cx="65592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For discrete problems, there may be many actions, but at least we can track the outcome of each</a:t>
            </a:r>
          </a:p>
          <a:p>
            <a:endParaRPr lang="en-CA" dirty="0"/>
          </a:p>
          <a:p>
            <a:endParaRPr lang="en-CA" dirty="0"/>
          </a:p>
          <a:p>
            <a:r>
              <a:rPr lang="en-CA" dirty="0"/>
              <a:t>In continuous control problems, there are truly infinite outcomes at least stage, and the slightest differences may matter!</a:t>
            </a:r>
          </a:p>
        </p:txBody>
      </p:sp>
      <p:sp>
        <p:nvSpPr>
          <p:cNvPr id="17" name="Rectangle 16">
            <a:extLst>
              <a:ext uri="{FF2B5EF4-FFF2-40B4-BE49-F238E27FC236}">
                <a16:creationId xmlns:a16="http://schemas.microsoft.com/office/drawing/2014/main" id="{76B2D373-B1E8-4028-BF40-BBC3824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5">
            <a:extLst>
              <a:ext uri="{FF2B5EF4-FFF2-40B4-BE49-F238E27FC236}">
                <a16:creationId xmlns:a16="http://schemas.microsoft.com/office/drawing/2014/main" id="{978DBBAD-716F-4365-86F6-0C0B8E1B323A}"/>
              </a:ext>
            </a:extLst>
          </p:cNvPr>
          <p:cNvSpPr/>
          <p:nvPr/>
        </p:nvSpPr>
        <p:spPr>
          <a:xfrm>
            <a:off x="-9144" y="6729984"/>
            <a:ext cx="12201144" cy="128016"/>
          </a:xfrm>
          <a:custGeom>
            <a:avLst/>
            <a:gdLst>
              <a:gd name="connsiteX0" fmla="*/ 0 w 3766343"/>
              <a:gd name="connsiteY0" fmla="*/ 0 h 2259806"/>
              <a:gd name="connsiteX1" fmla="*/ 3766343 w 3766343"/>
              <a:gd name="connsiteY1" fmla="*/ 0 h 2259806"/>
              <a:gd name="connsiteX2" fmla="*/ 3766343 w 3766343"/>
              <a:gd name="connsiteY2" fmla="*/ 2259806 h 2259806"/>
              <a:gd name="connsiteX3" fmla="*/ 0 w 3766343"/>
              <a:gd name="connsiteY3" fmla="*/ 2259806 h 2259806"/>
              <a:gd name="connsiteX4" fmla="*/ 0 w 3766343"/>
              <a:gd name="connsiteY4" fmla="*/ 0 h 225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343" h="2259806">
                <a:moveTo>
                  <a:pt x="0" y="0"/>
                </a:moveTo>
                <a:lnTo>
                  <a:pt x="3766343" y="0"/>
                </a:lnTo>
                <a:lnTo>
                  <a:pt x="3766343" y="2259806"/>
                </a:lnTo>
                <a:lnTo>
                  <a:pt x="0" y="2259806"/>
                </a:lnTo>
                <a:lnTo>
                  <a:pt x="0" y="0"/>
                </a:lnTo>
                <a:close/>
              </a:path>
            </a:pathLst>
          </a:custGeom>
          <a:solidFill>
            <a:schemeClr val="accent6"/>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t" anchorCtr="0">
            <a:noAutofit/>
          </a:bodyPr>
          <a:lstStyle/>
          <a:p>
            <a:pPr lvl="0" defTabSz="1733550">
              <a:lnSpc>
                <a:spcPct val="90000"/>
              </a:lnSpc>
              <a:spcBef>
                <a:spcPct val="0"/>
              </a:spcBef>
              <a:spcAft>
                <a:spcPct val="35000"/>
              </a:spcAft>
            </a:pPr>
            <a:endParaRPr lang="en-US" sz="39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p:txBody>
      </p:sp>
      <p:sp>
        <p:nvSpPr>
          <p:cNvPr id="12" name="Rectangle 11">
            <a:extLst>
              <a:ext uri="{FF2B5EF4-FFF2-40B4-BE49-F238E27FC236}">
                <a16:creationId xmlns:a16="http://schemas.microsoft.com/office/drawing/2014/main" id="{84FBFA37-D3FB-4253-BC5A-7C987255D4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 name="Picture 19">
            <a:extLst>
              <a:ext uri="{FF2B5EF4-FFF2-40B4-BE49-F238E27FC236}">
                <a16:creationId xmlns:a16="http://schemas.microsoft.com/office/drawing/2014/main" id="{5D04DF6A-254C-4A9B-87F7-A92CEB32A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21" name="Straight Connector 20">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20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265D-24E5-4C1C-A8DA-7A6F1F0F0C41}"/>
              </a:ext>
            </a:extLst>
          </p:cNvPr>
          <p:cNvSpPr>
            <a:spLocks noGrp="1"/>
          </p:cNvSpPr>
          <p:nvPr>
            <p:ph type="title"/>
          </p:nvPr>
        </p:nvSpPr>
        <p:spPr/>
        <p:txBody>
          <a:bodyPr/>
          <a:lstStyle/>
          <a:p>
            <a:r>
              <a:rPr lang="en-CA" dirty="0"/>
              <a:t>Continuous State/Action: Actor Critic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C72B15-3B38-46ED-BBC2-2464E6388A31}"/>
                  </a:ext>
                </a:extLst>
              </p:cNvPr>
              <p:cNvSpPr>
                <a:spLocks noGrp="1"/>
              </p:cNvSpPr>
              <p:nvPr>
                <p:ph idx="1"/>
              </p:nvPr>
            </p:nvSpPr>
            <p:spPr/>
            <p:txBody>
              <a:bodyPr>
                <a:normAutofit/>
              </a:bodyPr>
              <a:lstStyle/>
              <a:p>
                <a:r>
                  <a:rPr lang="en-CA" dirty="0"/>
                  <a:t>We replace the max operator with a policy </a:t>
                </a:r>
                <a14:m>
                  <m:oMath xmlns:m="http://schemas.openxmlformats.org/officeDocument/2006/math">
                    <m:r>
                      <a:rPr lang="en-CA" b="0" i="1" smtClean="0">
                        <a:latin typeface="Cambria Math" panose="02040503050406030204" pitchFamily="18" charset="0"/>
                      </a:rPr>
                      <m:t>𝜋</m:t>
                    </m:r>
                  </m:oMath>
                </a14:m>
                <a:r>
                  <a:rPr lang="en-CA" dirty="0"/>
                  <a:t>:</a:t>
                </a:r>
              </a:p>
              <a:p>
                <a:endParaRPr lang="en-CA" sz="900"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𝑄</m:t>
                      </m:r>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rPr>
                            <m:t>𝑎</m:t>
                          </m:r>
                        </m:e>
                      </m:d>
                      <m:r>
                        <a:rPr lang="en-CA" i="1">
                          <a:latin typeface="Cambria Math" panose="02040503050406030204" pitchFamily="18" charset="0"/>
                        </a:rPr>
                        <m:t>←</m:t>
                      </m:r>
                      <m:r>
                        <a:rPr lang="en-CA" i="1">
                          <a:latin typeface="Cambria Math" panose="02040503050406030204" pitchFamily="18" charset="0"/>
                        </a:rPr>
                        <m:t>𝑟</m:t>
                      </m:r>
                      <m:r>
                        <a:rPr lang="en-CA" i="1">
                          <a:latin typeface="Cambria Math" panose="02040503050406030204" pitchFamily="18" charset="0"/>
                        </a:rPr>
                        <m:t>+</m:t>
                      </m:r>
                      <m:r>
                        <a:rPr lang="en-CA" i="1">
                          <a:latin typeface="Cambria Math" panose="02040503050406030204" pitchFamily="18" charset="0"/>
                        </a:rPr>
                        <m:t>𝛾</m:t>
                      </m:r>
                      <m:r>
                        <a:rPr lang="en-CA" i="1">
                          <a:latin typeface="Cambria Math" panose="02040503050406030204" pitchFamily="18" charset="0"/>
                        </a:rPr>
                        <m:t>𝑄</m:t>
                      </m:r>
                      <m:r>
                        <a:rPr lang="en-CA" b="0" i="1" smtClean="0">
                          <a:latin typeface="Cambria Math" panose="02040503050406030204" pitchFamily="18" charset="0"/>
                        </a:rPr>
                        <m:t>′</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m:t>
                              </m:r>
                            </m:sup>
                          </m:sSup>
                        </m:e>
                      </m:d>
                      <m:r>
                        <a:rPr lang="en-CA" b="0" i="1"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m:t>
                          </m:r>
                        </m:sup>
                      </m:sSup>
                      <m:r>
                        <a:rPr lang="en-CA" b="0" i="1" smtClean="0">
                          <a:latin typeface="Cambria Math" panose="02040503050406030204" pitchFamily="18" charset="0"/>
                        </a:rPr>
                        <m:t>)</m:t>
                      </m:r>
                    </m:oMath>
                  </m:oMathPara>
                </a14:m>
                <a:endParaRPr lang="en-CA" dirty="0"/>
              </a:p>
              <a:p>
                <a:pPr marL="0" indent="0">
                  <a:buNone/>
                </a:pPr>
                <a:endParaRPr lang="en-CA" sz="900" dirty="0"/>
              </a:p>
              <a:p>
                <a:r>
                  <a:rPr lang="en-CA" dirty="0"/>
                  <a:t>The policy can be updated following the </a:t>
                </a:r>
                <a:r>
                  <a:rPr lang="en-CA" b="1" i="1" dirty="0">
                    <a:solidFill>
                      <a:srgbClr val="C00000"/>
                    </a:solidFill>
                  </a:rPr>
                  <a:t>Policy Gradient</a:t>
                </a:r>
                <a:r>
                  <a:rPr lang="en-CA" dirty="0"/>
                  <a:t>:</a:t>
                </a:r>
              </a:p>
              <a:p>
                <a:endParaRPr lang="en-CA" sz="800" dirty="0"/>
              </a:p>
              <a:p>
                <a:pPr marL="0" indent="0">
                  <a:buNone/>
                </a:pPr>
                <a14:m>
                  <m:oMathPara xmlns:m="http://schemas.openxmlformats.org/officeDocument/2006/math">
                    <m:oMathParaPr>
                      <m:jc m:val="centerGroup"/>
                    </m:oMathParaPr>
                    <m:oMath xmlns:m="http://schemas.openxmlformats.org/officeDocument/2006/math">
                      <m:r>
                        <a:rPr lang="en-CA" b="0" i="0" smtClean="0">
                          <a:latin typeface="Cambria Math" panose="02040503050406030204" pitchFamily="18" charset="0"/>
                        </a:rPr>
                        <m:t>𝛻</m:t>
                      </m:r>
                      <m:r>
                        <a:rPr lang="en-CA" b="0" i="1" smtClean="0">
                          <a:latin typeface="Cambria Math" panose="02040503050406030204" pitchFamily="18" charset="0"/>
                        </a:rPr>
                        <m:t>𝐽</m:t>
                      </m:r>
                      <m:d>
                        <m:dPr>
                          <m:ctrlPr>
                            <a:rPr lang="en-CA" b="0" i="1" smtClean="0">
                              <a:latin typeface="Cambria Math" panose="02040503050406030204" pitchFamily="18" charset="0"/>
                            </a:rPr>
                          </m:ctrlPr>
                        </m:dPr>
                        <m:e>
                          <m:r>
                            <a:rPr lang="en-CA" b="0" i="1" smtClean="0">
                              <a:latin typeface="Cambria Math" panose="02040503050406030204" pitchFamily="18" charset="0"/>
                            </a:rPr>
                            <m:t>𝜋</m:t>
                          </m:r>
                        </m:e>
                      </m:d>
                      <m:r>
                        <a:rPr lang="en-CA" b="0" i="1" smtClean="0">
                          <a:latin typeface="Cambria Math" panose="02040503050406030204" pitchFamily="18" charset="0"/>
                        </a:rPr>
                        <m:t>=</m:t>
                      </m:r>
                      <m:r>
                        <a:rPr lang="en-CA" b="0" i="0" smtClean="0">
                          <a:latin typeface="Cambria Math" panose="02040503050406030204" pitchFamily="18" charset="0"/>
                        </a:rPr>
                        <m:t>𝛻</m:t>
                      </m:r>
                      <m:r>
                        <a:rPr lang="en-CA" b="0" i="1" smtClean="0">
                          <a:latin typeface="Cambria Math" panose="02040503050406030204" pitchFamily="18" charset="0"/>
                        </a:rPr>
                        <m:t>𝑄</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m:t>
                          </m:r>
                          <m:r>
                            <a:rPr lang="en-CA" b="0" i="1" smtClean="0">
                              <a:latin typeface="Cambria Math" panose="02040503050406030204" pitchFamily="18" charset="0"/>
                            </a:rPr>
                            <m:t>𝑎</m:t>
                          </m:r>
                        </m:e>
                      </m:d>
                      <m:sSub>
                        <m:sSubPr>
                          <m:ctrlPr>
                            <a:rPr lang="en-CA" b="0" i="1" smtClean="0">
                              <a:latin typeface="Cambria Math" panose="02040503050406030204" pitchFamily="18" charset="0"/>
                            </a:rPr>
                          </m:ctrlPr>
                        </m:sSubPr>
                        <m:e>
                          <m:d>
                            <m:dPr>
                              <m:begChr m:val=""/>
                              <m:endChr m:val="|"/>
                              <m:ctrlPr>
                                <a:rPr lang="en-CA" b="0" i="1" smtClean="0">
                                  <a:latin typeface="Cambria Math" panose="02040503050406030204" pitchFamily="18" charset="0"/>
                                </a:rPr>
                              </m:ctrlPr>
                            </m:dPr>
                            <m:e>
                              <m:r>
                                <a:rPr lang="en-CA">
                                  <a:latin typeface="Cambria Math" panose="02040503050406030204" pitchFamily="18" charset="0"/>
                                </a:rPr>
                                <m:t>​</m:t>
                              </m:r>
                            </m:e>
                          </m:d>
                        </m:e>
                        <m:sub>
                          <m:r>
                            <m:rPr>
                              <m:sty m:val="p"/>
                            </m:rPr>
                            <a:rPr lang="en-CA" b="0" i="0" smtClean="0">
                              <a:latin typeface="Cambria Math" panose="02040503050406030204" pitchFamily="18" charset="0"/>
                            </a:rPr>
                            <m:t>a</m:t>
                          </m:r>
                          <m:r>
                            <a:rPr lang="en-CA" b="0" i="1"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𝑠</m:t>
                          </m:r>
                          <m:r>
                            <a:rPr lang="en-CA" b="0" i="1" smtClean="0">
                              <a:latin typeface="Cambria Math" panose="02040503050406030204" pitchFamily="18" charset="0"/>
                            </a:rPr>
                            <m:t>)</m:t>
                          </m:r>
                        </m:sub>
                      </m:sSub>
                      <m:r>
                        <a:rPr lang="en-CA" b="0" i="0"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𝑠</m:t>
                      </m:r>
                      <m:r>
                        <a:rPr lang="en-CA" b="0" i="1" smtClean="0">
                          <a:latin typeface="Cambria Math" panose="02040503050406030204" pitchFamily="18" charset="0"/>
                        </a:rPr>
                        <m:t>)</m:t>
                      </m:r>
                    </m:oMath>
                  </m:oMathPara>
                </a14:m>
                <a:endParaRPr lang="en-CA" dirty="0"/>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𝛼</m:t>
                      </m:r>
                      <m:r>
                        <a:rPr lang="en-CA" b="0" i="0" smtClean="0">
                          <a:latin typeface="Cambria Math" panose="02040503050406030204" pitchFamily="18" charset="0"/>
                        </a:rPr>
                        <m:t>𝛻</m:t>
                      </m:r>
                      <m:r>
                        <a:rPr lang="en-CA" b="0" i="1" smtClean="0">
                          <a:latin typeface="Cambria Math" panose="02040503050406030204" pitchFamily="18" charset="0"/>
                        </a:rPr>
                        <m:t>𝐽</m:t>
                      </m:r>
                      <m:r>
                        <a:rPr lang="en-CA" b="0" i="1"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oMath>
                  </m:oMathPara>
                </a14:m>
                <a:endParaRPr lang="en-CA" dirty="0"/>
              </a:p>
            </p:txBody>
          </p:sp>
        </mc:Choice>
        <mc:Fallback xmlns="">
          <p:sp>
            <p:nvSpPr>
              <p:cNvPr id="3" name="Content Placeholder 2">
                <a:extLst>
                  <a:ext uri="{FF2B5EF4-FFF2-40B4-BE49-F238E27FC236}">
                    <a16:creationId xmlns:a16="http://schemas.microsoft.com/office/drawing/2014/main" xmlns:a14="http://schemas.microsoft.com/office/drawing/2010/main" xmlns="" id="{C4C72B15-3B38-46ED-BBC2-2464E6388A31}"/>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5">
            <a:extLst>
              <a:ext uri="{FF2B5EF4-FFF2-40B4-BE49-F238E27FC236}">
                <a16:creationId xmlns:a16="http://schemas.microsoft.com/office/drawing/2014/main" id="{978DBBAD-716F-4365-86F6-0C0B8E1B323A}"/>
              </a:ext>
            </a:extLst>
          </p:cNvPr>
          <p:cNvSpPr/>
          <p:nvPr/>
        </p:nvSpPr>
        <p:spPr>
          <a:xfrm>
            <a:off x="-9144" y="6729984"/>
            <a:ext cx="12201144" cy="128016"/>
          </a:xfrm>
          <a:custGeom>
            <a:avLst/>
            <a:gdLst>
              <a:gd name="connsiteX0" fmla="*/ 0 w 3766343"/>
              <a:gd name="connsiteY0" fmla="*/ 0 h 2259806"/>
              <a:gd name="connsiteX1" fmla="*/ 3766343 w 3766343"/>
              <a:gd name="connsiteY1" fmla="*/ 0 h 2259806"/>
              <a:gd name="connsiteX2" fmla="*/ 3766343 w 3766343"/>
              <a:gd name="connsiteY2" fmla="*/ 2259806 h 2259806"/>
              <a:gd name="connsiteX3" fmla="*/ 0 w 3766343"/>
              <a:gd name="connsiteY3" fmla="*/ 2259806 h 2259806"/>
              <a:gd name="connsiteX4" fmla="*/ 0 w 3766343"/>
              <a:gd name="connsiteY4" fmla="*/ 0 h 225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343" h="2259806">
                <a:moveTo>
                  <a:pt x="0" y="0"/>
                </a:moveTo>
                <a:lnTo>
                  <a:pt x="3766343" y="0"/>
                </a:lnTo>
                <a:lnTo>
                  <a:pt x="3766343" y="2259806"/>
                </a:lnTo>
                <a:lnTo>
                  <a:pt x="0" y="2259806"/>
                </a:lnTo>
                <a:lnTo>
                  <a:pt x="0" y="0"/>
                </a:lnTo>
                <a:close/>
              </a:path>
            </a:pathLst>
          </a:custGeom>
          <a:solidFill>
            <a:schemeClr val="accent6"/>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t" anchorCtr="0">
            <a:noAutofit/>
          </a:bodyPr>
          <a:lstStyle/>
          <a:p>
            <a:pPr lvl="0" defTabSz="1733550">
              <a:lnSpc>
                <a:spcPct val="90000"/>
              </a:lnSpc>
              <a:spcBef>
                <a:spcPct val="0"/>
              </a:spcBef>
              <a:spcAft>
                <a:spcPct val="35000"/>
              </a:spcAft>
            </a:pPr>
            <a:endParaRPr lang="en-US" sz="39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p:txBody>
      </p:sp>
      <p:sp>
        <p:nvSpPr>
          <p:cNvPr id="6" name="Rectangle 5">
            <a:extLst>
              <a:ext uri="{FF2B5EF4-FFF2-40B4-BE49-F238E27FC236}">
                <a16:creationId xmlns:a16="http://schemas.microsoft.com/office/drawing/2014/main" id="{84FBFA37-D3FB-4253-BC5A-7C987255D4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1" name="Straight Connector 10">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126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A8B6-161D-476E-861C-1B9FD039DF0C}"/>
              </a:ext>
            </a:extLst>
          </p:cNvPr>
          <p:cNvSpPr>
            <a:spLocks noGrp="1"/>
          </p:cNvSpPr>
          <p:nvPr>
            <p:ph type="title"/>
          </p:nvPr>
        </p:nvSpPr>
        <p:spPr/>
        <p:txBody>
          <a:bodyPr/>
          <a:lstStyle/>
          <a:p>
            <a:r>
              <a:rPr lang="en-CA" dirty="0"/>
              <a:t>How to measure Deep RL for robots?</a:t>
            </a:r>
          </a:p>
        </p:txBody>
      </p:sp>
      <p:sp>
        <p:nvSpPr>
          <p:cNvPr id="3" name="Content Placeholder 2">
            <a:extLst>
              <a:ext uri="{FF2B5EF4-FFF2-40B4-BE49-F238E27FC236}">
                <a16:creationId xmlns:a16="http://schemas.microsoft.com/office/drawing/2014/main" id="{118ED1ED-394C-4F9B-A784-ED20B4096A0D}"/>
              </a:ext>
            </a:extLst>
          </p:cNvPr>
          <p:cNvSpPr>
            <a:spLocks noGrp="1"/>
          </p:cNvSpPr>
          <p:nvPr>
            <p:ph idx="1"/>
          </p:nvPr>
        </p:nvSpPr>
        <p:spPr>
          <a:xfrm>
            <a:off x="838200" y="1390839"/>
            <a:ext cx="10515600" cy="4585272"/>
          </a:xfrm>
        </p:spPr>
        <p:txBody>
          <a:bodyPr>
            <a:normAutofit/>
          </a:bodyPr>
          <a:lstStyle/>
          <a:p>
            <a:r>
              <a:rPr lang="en-CA" dirty="0"/>
              <a:t>Standard “robot-like” evaluation is </a:t>
            </a:r>
            <a:r>
              <a:rPr lang="en-CA" dirty="0" err="1"/>
              <a:t>OpenAI</a:t>
            </a:r>
            <a:r>
              <a:rPr lang="en-CA" dirty="0"/>
              <a:t> Gym</a:t>
            </a:r>
          </a:p>
          <a:p>
            <a:endParaRPr lang="en-CA" dirty="0"/>
          </a:p>
          <a:p>
            <a:endParaRPr lang="en-CA" dirty="0"/>
          </a:p>
          <a:p>
            <a:pPr marL="0" indent="0">
              <a:buNone/>
            </a:pPr>
            <a:endParaRPr lang="en-CA" dirty="0"/>
          </a:p>
          <a:p>
            <a:pPr marL="0" indent="0">
              <a:buNone/>
            </a:pPr>
            <a:endParaRPr lang="en-CA" dirty="0"/>
          </a:p>
          <a:p>
            <a:endParaRPr lang="en-CA" dirty="0"/>
          </a:p>
          <a:p>
            <a:endParaRPr lang="en-CA" dirty="0"/>
          </a:p>
          <a:p>
            <a:r>
              <a:rPr lang="en-CA" dirty="0"/>
              <a:t>Simple interface for a suite of benchmark tasks to measure progress</a:t>
            </a:r>
          </a:p>
          <a:p>
            <a:pPr marL="0" indent="0">
              <a:buNone/>
            </a:pPr>
            <a:endParaRPr lang="en-CA" dirty="0"/>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19F953F-BE82-40AD-BDC3-8D6ED20F7FF5}"/>
              </a:ext>
            </a:extLst>
          </p:cNvPr>
          <p:cNvPicPr>
            <a:picLocks noChangeAspect="1"/>
          </p:cNvPicPr>
          <p:nvPr/>
        </p:nvPicPr>
        <p:blipFill>
          <a:blip r:embed="rId3"/>
          <a:stretch>
            <a:fillRect/>
          </a:stretch>
        </p:blipFill>
        <p:spPr>
          <a:xfrm>
            <a:off x="1643194" y="2021394"/>
            <a:ext cx="2694985" cy="2694985"/>
          </a:xfrm>
          <a:prstGeom prst="rect">
            <a:avLst/>
          </a:prstGeom>
        </p:spPr>
      </p:pic>
      <p:pic>
        <p:nvPicPr>
          <p:cNvPr id="8" name="Picture 7">
            <a:extLst>
              <a:ext uri="{FF2B5EF4-FFF2-40B4-BE49-F238E27FC236}">
                <a16:creationId xmlns:a16="http://schemas.microsoft.com/office/drawing/2014/main" id="{13A1D460-5126-4260-870F-20C33EB47D90}"/>
              </a:ext>
            </a:extLst>
          </p:cNvPr>
          <p:cNvPicPr>
            <a:picLocks noChangeAspect="1"/>
          </p:cNvPicPr>
          <p:nvPr/>
        </p:nvPicPr>
        <p:blipFill>
          <a:blip r:embed="rId4"/>
          <a:stretch>
            <a:fillRect/>
          </a:stretch>
        </p:blipFill>
        <p:spPr>
          <a:xfrm>
            <a:off x="4920467" y="2021396"/>
            <a:ext cx="2694985" cy="2694985"/>
          </a:xfrm>
          <a:prstGeom prst="rect">
            <a:avLst/>
          </a:prstGeom>
        </p:spPr>
      </p:pic>
      <p:pic>
        <p:nvPicPr>
          <p:cNvPr id="9" name="Picture 8">
            <a:extLst>
              <a:ext uri="{FF2B5EF4-FFF2-40B4-BE49-F238E27FC236}">
                <a16:creationId xmlns:a16="http://schemas.microsoft.com/office/drawing/2014/main" id="{30D78264-7A1C-4EAD-A380-68CC69949449}"/>
              </a:ext>
            </a:extLst>
          </p:cNvPr>
          <p:cNvPicPr>
            <a:picLocks noChangeAspect="1"/>
          </p:cNvPicPr>
          <p:nvPr/>
        </p:nvPicPr>
        <p:blipFill>
          <a:blip r:embed="rId5"/>
          <a:stretch>
            <a:fillRect/>
          </a:stretch>
        </p:blipFill>
        <p:spPr>
          <a:xfrm>
            <a:off x="8197740" y="2045928"/>
            <a:ext cx="2694985" cy="2694985"/>
          </a:xfrm>
          <a:prstGeom prst="rect">
            <a:avLst/>
          </a:prstGeom>
        </p:spPr>
      </p:pic>
    </p:spTree>
    <p:extLst>
      <p:ext uri="{BB962C8B-B14F-4D97-AF65-F5344CB8AC3E}">
        <p14:creationId xmlns:p14="http://schemas.microsoft.com/office/powerpoint/2010/main" val="274298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A8B6-161D-476E-861C-1B9FD039DF0C}"/>
              </a:ext>
            </a:extLst>
          </p:cNvPr>
          <p:cNvSpPr>
            <a:spLocks noGrp="1"/>
          </p:cNvSpPr>
          <p:nvPr>
            <p:ph type="title"/>
          </p:nvPr>
        </p:nvSpPr>
        <p:spPr/>
        <p:txBody>
          <a:bodyPr/>
          <a:lstStyle/>
          <a:p>
            <a:r>
              <a:rPr lang="en-CA" dirty="0"/>
              <a:t>Learning Progress</a:t>
            </a:r>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54469F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55521" y="1690688"/>
            <a:ext cx="4747484" cy="3676149"/>
          </a:xfrm>
          <a:prstGeom prst="rect">
            <a:avLst/>
          </a:prstGeom>
        </p:spPr>
      </p:pic>
      <p:pic>
        <p:nvPicPr>
          <p:cNvPr id="12" name="BE84DFE">
            <a:hlinkClick r:id="" action="ppaction://media"/>
          </p:cNvPr>
          <p:cNvPicPr>
            <a:picLocks noChangeAspect="1"/>
          </p:cNvPicPr>
          <p:nvPr>
            <a:videoFile r:link="rId3"/>
            <p:extLst>
              <p:ext uri="{DAA4B4D4-6D71-4841-9C94-3DE7FCFB9230}">
                <p14:media xmlns:p14="http://schemas.microsoft.com/office/powerpoint/2010/main" r:embed="rId4">
                  <p14:trim st="1792"/>
                </p14:media>
              </p:ext>
            </p:extLst>
          </p:nvPr>
        </p:nvPicPr>
        <p:blipFill>
          <a:blip r:embed="rId8"/>
          <a:stretch>
            <a:fillRect/>
          </a:stretch>
        </p:blipFill>
        <p:spPr>
          <a:xfrm>
            <a:off x="6509083" y="1510794"/>
            <a:ext cx="4655967" cy="3856043"/>
          </a:xfrm>
          <a:prstGeom prst="rect">
            <a:avLst/>
          </a:prstGeom>
        </p:spPr>
      </p:pic>
    </p:spTree>
    <p:extLst>
      <p:ext uri="{BB962C8B-B14F-4D97-AF65-F5344CB8AC3E}">
        <p14:creationId xmlns:p14="http://schemas.microsoft.com/office/powerpoint/2010/main" val="210456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012"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11"/>
                                        </p:tgtEl>
                                      </p:cBhvr>
                                    </p:cmd>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2876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11"/>
                </p:tgtEl>
              </p:cMediaNode>
            </p:video>
            <p:video>
              <p:cMediaNode vol="80000">
                <p:cTn id="16"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838200" y="2105187"/>
            <a:ext cx="10515600" cy="3493508"/>
          </a:xfrm>
        </p:spPr>
        <p:txBody>
          <a:bodyPr>
            <a:normAutofit/>
          </a:bodyPr>
          <a:lstStyle/>
          <a:p>
            <a:r>
              <a:rPr lang="en-CA" dirty="0"/>
              <a:t>Began working on </a:t>
            </a:r>
            <a:r>
              <a:rPr lang="en-CA" b="1" i="1" dirty="0">
                <a:solidFill>
                  <a:srgbClr val="C00000"/>
                </a:solidFill>
              </a:rPr>
              <a:t>Method A</a:t>
            </a:r>
            <a:r>
              <a:rPr lang="en-CA" dirty="0"/>
              <a:t>, the most promising in Sept 2016</a:t>
            </a:r>
          </a:p>
          <a:p>
            <a:endParaRPr lang="en-CA" dirty="0"/>
          </a:p>
          <a:p>
            <a:r>
              <a:rPr lang="en-CA" dirty="0"/>
              <a:t>Same authors published </a:t>
            </a:r>
            <a:r>
              <a:rPr lang="en-CA" b="1" i="1" dirty="0">
                <a:solidFill>
                  <a:srgbClr val="C00000"/>
                </a:solidFill>
              </a:rPr>
              <a:t>Method B</a:t>
            </a:r>
            <a:r>
              <a:rPr lang="en-CA" dirty="0"/>
              <a:t> in Spring 2017</a:t>
            </a:r>
          </a:p>
          <a:p>
            <a:pPr lvl="1"/>
            <a:r>
              <a:rPr lang="en-CA" dirty="0"/>
              <a:t>Paper results showed order of magnitude greater performance. “</a:t>
            </a:r>
            <a:r>
              <a:rPr lang="en-CA" b="1" i="1" dirty="0">
                <a:solidFill>
                  <a:srgbClr val="C00000"/>
                </a:solidFill>
              </a:rPr>
              <a:t>Method A</a:t>
            </a:r>
            <a:r>
              <a:rPr lang="en-CA" dirty="0"/>
              <a:t> is unable to solve the task, which our new idea tackles.”</a:t>
            </a:r>
          </a:p>
          <a:p>
            <a:endParaRPr lang="en-CA" dirty="0"/>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p:txBody>
          <a:bodyPr/>
          <a:lstStyle/>
          <a:p>
            <a:r>
              <a:rPr lang="en-CA" dirty="0"/>
              <a:t>Peter Henderson’s story</a:t>
            </a:r>
            <a:endParaRPr lang="en-US" dirty="0"/>
          </a:p>
        </p:txBody>
      </p:sp>
    </p:spTree>
    <p:extLst>
      <p:ext uri="{BB962C8B-B14F-4D97-AF65-F5344CB8AC3E}">
        <p14:creationId xmlns:p14="http://schemas.microsoft.com/office/powerpoint/2010/main" val="408743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838200" y="2105187"/>
            <a:ext cx="10515600" cy="3493508"/>
          </a:xfrm>
        </p:spPr>
        <p:txBody>
          <a:bodyPr>
            <a:normAutofit/>
          </a:bodyPr>
          <a:lstStyle/>
          <a:p>
            <a:r>
              <a:rPr lang="en-CA" dirty="0"/>
              <a:t>Began working on </a:t>
            </a:r>
            <a:r>
              <a:rPr lang="en-CA" b="1" i="1" dirty="0">
                <a:solidFill>
                  <a:srgbClr val="C00000"/>
                </a:solidFill>
              </a:rPr>
              <a:t>Method A</a:t>
            </a:r>
            <a:r>
              <a:rPr lang="en-CA" dirty="0"/>
              <a:t>, the most promising in Sept 2016</a:t>
            </a:r>
          </a:p>
          <a:p>
            <a:endParaRPr lang="en-CA" dirty="0"/>
          </a:p>
          <a:p>
            <a:r>
              <a:rPr lang="en-CA" dirty="0"/>
              <a:t>Same authors published </a:t>
            </a:r>
            <a:r>
              <a:rPr lang="en-CA" b="1" i="1" dirty="0">
                <a:solidFill>
                  <a:srgbClr val="C00000"/>
                </a:solidFill>
              </a:rPr>
              <a:t>Method B</a:t>
            </a:r>
            <a:r>
              <a:rPr lang="en-CA" dirty="0"/>
              <a:t> in Spring 2017:</a:t>
            </a:r>
          </a:p>
          <a:p>
            <a:pPr lvl="1"/>
            <a:r>
              <a:rPr lang="en-CA" dirty="0"/>
              <a:t>Paper results showed order of magnitude greater performance. “</a:t>
            </a:r>
            <a:r>
              <a:rPr lang="en-CA" b="1" i="1" dirty="0">
                <a:solidFill>
                  <a:srgbClr val="C00000"/>
                </a:solidFill>
              </a:rPr>
              <a:t>Method A</a:t>
            </a:r>
            <a:r>
              <a:rPr lang="en-CA" dirty="0"/>
              <a:t> is unable to solve the task, which our new idea tackles.”</a:t>
            </a:r>
          </a:p>
          <a:p>
            <a:pPr lvl="1"/>
            <a:r>
              <a:rPr lang="en-CA" dirty="0"/>
              <a:t>News articles announce “RL is approaching solved”</a:t>
            </a:r>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8"/>
          <p:cNvSpPr>
            <a:spLocks noGrp="1"/>
          </p:cNvSpPr>
          <p:nvPr>
            <p:ph type="title"/>
          </p:nvPr>
        </p:nvSpPr>
        <p:spPr>
          <a:xfrm>
            <a:off x="838200" y="365125"/>
            <a:ext cx="10515600" cy="1325563"/>
          </a:xfrm>
        </p:spPr>
        <p:txBody>
          <a:bodyPr/>
          <a:lstStyle/>
          <a:p>
            <a:r>
              <a:rPr lang="en-CA" dirty="0"/>
              <a:t>Peter Henderson’s story</a:t>
            </a:r>
            <a:endParaRPr lang="en-US" dirty="0"/>
          </a:p>
        </p:txBody>
      </p:sp>
    </p:spTree>
    <p:extLst>
      <p:ext uri="{BB962C8B-B14F-4D97-AF65-F5344CB8AC3E}">
        <p14:creationId xmlns:p14="http://schemas.microsoft.com/office/powerpoint/2010/main" val="3830746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838200" y="2105187"/>
            <a:ext cx="10515600" cy="3493508"/>
          </a:xfrm>
        </p:spPr>
        <p:txBody>
          <a:bodyPr>
            <a:normAutofit/>
          </a:bodyPr>
          <a:lstStyle/>
          <a:p>
            <a:r>
              <a:rPr lang="en-CA" dirty="0"/>
              <a:t>Began working on </a:t>
            </a:r>
            <a:r>
              <a:rPr lang="en-CA" b="1" i="1" dirty="0">
                <a:solidFill>
                  <a:srgbClr val="C00000"/>
                </a:solidFill>
              </a:rPr>
              <a:t>Method A</a:t>
            </a:r>
            <a:r>
              <a:rPr lang="en-CA" dirty="0"/>
              <a:t>, the most promising in Sept 2016</a:t>
            </a:r>
          </a:p>
          <a:p>
            <a:endParaRPr lang="en-CA" dirty="0"/>
          </a:p>
          <a:p>
            <a:r>
              <a:rPr lang="en-CA" dirty="0"/>
              <a:t>Same authors published </a:t>
            </a:r>
            <a:r>
              <a:rPr lang="en-CA" b="1" i="1" dirty="0">
                <a:solidFill>
                  <a:srgbClr val="C00000"/>
                </a:solidFill>
              </a:rPr>
              <a:t>Method B</a:t>
            </a:r>
            <a:r>
              <a:rPr lang="en-CA" dirty="0"/>
              <a:t> in Spring 2017</a:t>
            </a:r>
          </a:p>
          <a:p>
            <a:pPr marL="0" indent="0">
              <a:buNone/>
            </a:pPr>
            <a:endParaRPr lang="en-CA" dirty="0"/>
          </a:p>
          <a:p>
            <a:r>
              <a:rPr lang="en-CA" dirty="0"/>
              <a:t>Peter’s own code showed </a:t>
            </a:r>
            <a:r>
              <a:rPr lang="en-CA" b="1" i="1" dirty="0">
                <a:solidFill>
                  <a:srgbClr val="C00000"/>
                </a:solidFill>
              </a:rPr>
              <a:t>Method A</a:t>
            </a:r>
            <a:r>
              <a:rPr lang="en-CA" dirty="0"/>
              <a:t> and </a:t>
            </a:r>
            <a:r>
              <a:rPr lang="en-CA" b="1" i="1" dirty="0">
                <a:solidFill>
                  <a:srgbClr val="C00000"/>
                </a:solidFill>
              </a:rPr>
              <a:t>Method B</a:t>
            </a:r>
            <a:r>
              <a:rPr lang="en-CA" dirty="0"/>
              <a:t> performing equally</a:t>
            </a:r>
          </a:p>
          <a:p>
            <a:pPr lvl="1"/>
            <a:r>
              <a:rPr lang="en-CA" dirty="0"/>
              <a:t>Better than the paper in both cases, through only trivial code fixes…</a:t>
            </a:r>
            <a:endParaRPr lang="en-US" dirty="0"/>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8"/>
          <p:cNvSpPr>
            <a:spLocks noGrp="1"/>
          </p:cNvSpPr>
          <p:nvPr>
            <p:ph type="title"/>
          </p:nvPr>
        </p:nvSpPr>
        <p:spPr>
          <a:xfrm>
            <a:off x="838200" y="365125"/>
            <a:ext cx="10515600" cy="1325563"/>
          </a:xfrm>
        </p:spPr>
        <p:txBody>
          <a:bodyPr/>
          <a:lstStyle/>
          <a:p>
            <a:r>
              <a:rPr lang="en-CA" dirty="0"/>
              <a:t>Peter Henderson’s story</a:t>
            </a:r>
            <a:endParaRPr lang="en-US" dirty="0"/>
          </a:p>
        </p:txBody>
      </p:sp>
    </p:spTree>
    <p:extLst>
      <p:ext uri="{BB962C8B-B14F-4D97-AF65-F5344CB8AC3E}">
        <p14:creationId xmlns:p14="http://schemas.microsoft.com/office/powerpoint/2010/main" val="1639322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66BB-08CD-7044-B9C8-F18339E8E8EC}"/>
              </a:ext>
            </a:extLst>
          </p:cNvPr>
          <p:cNvSpPr>
            <a:spLocks noGrp="1"/>
          </p:cNvSpPr>
          <p:nvPr>
            <p:ph type="title"/>
          </p:nvPr>
        </p:nvSpPr>
        <p:spPr/>
        <p:txBody>
          <a:bodyPr/>
          <a:lstStyle/>
          <a:p>
            <a:r>
              <a:rPr lang="en-US" dirty="0"/>
              <a:t>Where are we so far?</a:t>
            </a:r>
          </a:p>
        </p:txBody>
      </p:sp>
      <p:sp>
        <p:nvSpPr>
          <p:cNvPr id="3" name="Content Placeholder 2">
            <a:extLst>
              <a:ext uri="{FF2B5EF4-FFF2-40B4-BE49-F238E27FC236}">
                <a16:creationId xmlns:a16="http://schemas.microsoft.com/office/drawing/2014/main" id="{0FCDDA27-0275-854C-90DE-CF30AD235F1C}"/>
              </a:ext>
            </a:extLst>
          </p:cNvPr>
          <p:cNvSpPr>
            <a:spLocks noGrp="1"/>
          </p:cNvSpPr>
          <p:nvPr>
            <p:ph idx="1"/>
          </p:nvPr>
        </p:nvSpPr>
        <p:spPr/>
        <p:txBody>
          <a:bodyPr/>
          <a:lstStyle/>
          <a:p>
            <a:r>
              <a:rPr lang="en-US" dirty="0"/>
              <a:t>Optimal control gives us a good language for optimizing behavior:</a:t>
            </a:r>
          </a:p>
          <a:p>
            <a:pPr lvl="1"/>
            <a:r>
              <a:rPr lang="en-US" dirty="0"/>
              <a:t>LQR with nice guarantees under strict assumptions</a:t>
            </a:r>
          </a:p>
          <a:p>
            <a:pPr lvl="1"/>
            <a:r>
              <a:rPr lang="en-US" dirty="0"/>
              <a:t>Extensions in the bonus slides to extend this idea by linearizing</a:t>
            </a:r>
          </a:p>
          <a:p>
            <a:pPr lvl="1"/>
            <a:r>
              <a:rPr lang="en-US" dirty="0"/>
              <a:t>More ideas under the umbrella trajectory optimization </a:t>
            </a:r>
          </a:p>
          <a:p>
            <a:r>
              <a:rPr lang="en-US" dirty="0"/>
              <a:t>All of the above solve the optimal control constrained optimization assuming knowledge of both dynamics, f, and cost, g.</a:t>
            </a:r>
          </a:p>
          <a:p>
            <a:endParaRPr lang="en-US" dirty="0"/>
          </a:p>
          <a:p>
            <a:endParaRPr lang="en-US" dirty="0"/>
          </a:p>
          <a:p>
            <a:r>
              <a:rPr lang="en-US" dirty="0"/>
              <a:t>What if neither is known?</a:t>
            </a:r>
          </a:p>
          <a:p>
            <a:pPr lvl="1"/>
            <a:endParaRPr lang="en-US" dirty="0"/>
          </a:p>
          <a:p>
            <a:pPr lvl="1"/>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8EE584CA-5301-B34C-B51E-D991708118D9}"/>
              </a:ext>
            </a:extLst>
          </p:cNvPr>
          <p:cNvPicPr>
            <a:picLocks noChangeAspect="1"/>
          </p:cNvPicPr>
          <p:nvPr/>
        </p:nvPicPr>
        <p:blipFill>
          <a:blip r:embed="rId5"/>
          <a:srcRect l="20854" t="8219" b="-728"/>
          <a:stretch>
            <a:fillRect/>
          </a:stretch>
        </p:blipFill>
        <p:spPr>
          <a:xfrm>
            <a:off x="7661099" y="4427436"/>
            <a:ext cx="1422028" cy="645790"/>
          </a:xfrm>
          <a:prstGeom prst="rect">
            <a:avLst/>
          </a:prstGeom>
        </p:spPr>
      </p:pic>
      <p:pic>
        <p:nvPicPr>
          <p:cNvPr id="6" name="Picture 5">
            <a:extLst>
              <a:ext uri="{FF2B5EF4-FFF2-40B4-BE49-F238E27FC236}">
                <a16:creationId xmlns:a16="http://schemas.microsoft.com/office/drawing/2014/main" id="{C3824FDF-A8A3-3C4E-ACDF-00D3370B8850}"/>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370661" y="5079722"/>
            <a:ext cx="4599963" cy="430819"/>
          </a:xfrm>
          <a:prstGeom prst="rect">
            <a:avLst/>
          </a:prstGeom>
        </p:spPr>
      </p:pic>
      <p:pic>
        <p:nvPicPr>
          <p:cNvPr id="7" name="Picture 6">
            <a:extLst>
              <a:ext uri="{FF2B5EF4-FFF2-40B4-BE49-F238E27FC236}">
                <a16:creationId xmlns:a16="http://schemas.microsoft.com/office/drawing/2014/main" id="{FDCB5364-6CDA-EE4F-A608-E514471926D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b="67307"/>
          <a:stretch>
            <a:fillRect/>
          </a:stretch>
        </p:blipFill>
        <p:spPr>
          <a:xfrm>
            <a:off x="6246825" y="5707596"/>
            <a:ext cx="4571543" cy="1130810"/>
          </a:xfrm>
          <a:prstGeom prst="rect">
            <a:avLst/>
          </a:prstGeom>
        </p:spPr>
      </p:pic>
      <p:pic>
        <p:nvPicPr>
          <p:cNvPr id="8" name="Picture 7">
            <a:extLst>
              <a:ext uri="{FF2B5EF4-FFF2-40B4-BE49-F238E27FC236}">
                <a16:creationId xmlns:a16="http://schemas.microsoft.com/office/drawing/2014/main" id="{6D67AADF-BD4F-D74E-B9DE-05EADCD0417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74367"/>
          <a:stretch>
            <a:fillRect/>
          </a:stretch>
        </p:blipFill>
        <p:spPr>
          <a:xfrm>
            <a:off x="6973014" y="4503636"/>
            <a:ext cx="785147" cy="367924"/>
          </a:xfrm>
          <a:prstGeom prst="rect">
            <a:avLst/>
          </a:prstGeom>
        </p:spPr>
      </p:pic>
    </p:spTree>
    <p:extLst>
      <p:ext uri="{BB962C8B-B14F-4D97-AF65-F5344CB8AC3E}">
        <p14:creationId xmlns:p14="http://schemas.microsoft.com/office/powerpoint/2010/main" val="3369208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A8B6-161D-476E-861C-1B9FD039DF0C}"/>
              </a:ext>
            </a:extLst>
          </p:cNvPr>
          <p:cNvSpPr>
            <a:spLocks noGrp="1"/>
          </p:cNvSpPr>
          <p:nvPr>
            <p:ph type="title"/>
          </p:nvPr>
        </p:nvSpPr>
        <p:spPr/>
        <p:txBody>
          <a:bodyPr/>
          <a:lstStyle/>
          <a:p>
            <a:r>
              <a:rPr lang="en-CA" dirty="0"/>
              <a:t>This was the performance at the time</a:t>
            </a:r>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DD86017">
            <a:hlinkClick r:id="" action="ppaction://media"/>
          </p:cNvPr>
          <p:cNvPicPr>
            <a:picLocks noChangeAspect="1"/>
          </p:cNvPicPr>
          <p:nvPr>
            <a:videoFile r:link="rId1"/>
            <p:extLst>
              <p:ext uri="{DAA4B4D4-6D71-4841-9C94-3DE7FCFB9230}">
                <p14:media xmlns:p14="http://schemas.microsoft.com/office/powerpoint/2010/main" r:embed="rId2">
                  <p14:trim end="5023.8367"/>
                </p14:media>
              </p:ext>
            </p:extLst>
          </p:nvPr>
        </p:nvPicPr>
        <p:blipFill>
          <a:blip r:embed="rId5"/>
          <a:stretch>
            <a:fillRect/>
          </a:stretch>
        </p:blipFill>
        <p:spPr>
          <a:xfrm>
            <a:off x="3673848" y="1690688"/>
            <a:ext cx="4844304" cy="3837073"/>
          </a:xfrm>
          <a:prstGeom prst="rect">
            <a:avLst/>
          </a:prstGeom>
        </p:spPr>
      </p:pic>
    </p:spTree>
    <p:extLst>
      <p:ext uri="{BB962C8B-B14F-4D97-AF65-F5344CB8AC3E}">
        <p14:creationId xmlns:p14="http://schemas.microsoft.com/office/powerpoint/2010/main" val="429184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3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14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8426" cy="686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670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838200" y="2105187"/>
            <a:ext cx="10515600" cy="2987007"/>
          </a:xfrm>
        </p:spPr>
        <p:txBody>
          <a:bodyPr>
            <a:normAutofit/>
          </a:bodyPr>
          <a:lstStyle/>
          <a:p>
            <a:pPr marL="0" indent="0">
              <a:buNone/>
            </a:pPr>
            <a:r>
              <a:rPr lang="en-CA" dirty="0"/>
              <a:t>“Much of current machine learning (ML) research has lost its connection to problems of import to the larger world of science and society. From this perspective, there exist glaring limitations in the data sets we investigate, the metrics we employ for evaluation, and the degree to which results are communicated back to their originating domains. What changes are needed to how we conduct research to increase the impact that ML has?”</a:t>
            </a:r>
            <a:endParaRPr lang="en-US" dirty="0"/>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p:txBody>
          <a:bodyPr/>
          <a:lstStyle/>
          <a:p>
            <a:r>
              <a:rPr lang="en-CA" dirty="0" err="1"/>
              <a:t>Wagstaff</a:t>
            </a:r>
            <a:r>
              <a:rPr lang="en-CA" dirty="0"/>
              <a:t>, “ML that Matters”, ICML 2012</a:t>
            </a:r>
            <a:endParaRPr lang="en-US" dirty="0"/>
          </a:p>
        </p:txBody>
      </p:sp>
    </p:spTree>
    <p:extLst>
      <p:ext uri="{BB962C8B-B14F-4D97-AF65-F5344CB8AC3E}">
        <p14:creationId xmlns:p14="http://schemas.microsoft.com/office/powerpoint/2010/main" val="2514482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838200" y="2105187"/>
            <a:ext cx="10515600" cy="2987007"/>
          </a:xfrm>
        </p:spPr>
        <p:txBody>
          <a:bodyPr>
            <a:normAutofit/>
          </a:bodyPr>
          <a:lstStyle/>
          <a:p>
            <a:r>
              <a:rPr lang="en-CA" dirty="0"/>
              <a:t>What factors lead to lack of reproducibility in Deep RL approaches?</a:t>
            </a:r>
          </a:p>
          <a:p>
            <a:endParaRPr lang="en-CA" dirty="0"/>
          </a:p>
          <a:p>
            <a:r>
              <a:rPr lang="en-CA" dirty="0"/>
              <a:t>Which of the existing method comparisons are meaningful? Develop actual statistical testing for A vs B RL comparisons.</a:t>
            </a:r>
          </a:p>
          <a:p>
            <a:endParaRPr lang="en-CA" dirty="0"/>
          </a:p>
          <a:p>
            <a:r>
              <a:rPr lang="en-CA" dirty="0"/>
              <a:t>Are there “right” ways to do experiments in this domain?</a:t>
            </a:r>
          </a:p>
          <a:p>
            <a:endParaRPr lang="en-CA" dirty="0"/>
          </a:p>
          <a:p>
            <a:endParaRPr lang="en-US" dirty="0"/>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p:txBody>
          <a:bodyPr/>
          <a:lstStyle/>
          <a:p>
            <a:r>
              <a:rPr lang="en-CA" dirty="0"/>
              <a:t>Henderson et al, “Deep RL that Matters”, AAAI 2018</a:t>
            </a:r>
            <a:endParaRPr lang="en-US" dirty="0"/>
          </a:p>
        </p:txBody>
      </p:sp>
    </p:spTree>
    <p:extLst>
      <p:ext uri="{BB962C8B-B14F-4D97-AF65-F5344CB8AC3E}">
        <p14:creationId xmlns:p14="http://schemas.microsoft.com/office/powerpoint/2010/main" val="39438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282" y="1488949"/>
            <a:ext cx="7497436" cy="4166360"/>
          </a:xfrm>
          <a:prstGeom prst="rect">
            <a:avLst/>
          </a:prstGeom>
        </p:spPr>
      </p:pic>
      <p:sp>
        <p:nvSpPr>
          <p:cNvPr id="4" name="Rectangle 3"/>
          <p:cNvSpPr/>
          <p:nvPr/>
        </p:nvSpPr>
        <p:spPr>
          <a:xfrm>
            <a:off x="4033658" y="1599084"/>
            <a:ext cx="4659526" cy="318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1B025B1-FCCD-4955-AF74-020A90926ECD}"/>
              </a:ext>
            </a:extLst>
          </p:cNvPr>
          <p:cNvSpPr txBox="1">
            <a:spLocks/>
          </p:cNvSpPr>
          <p:nvPr/>
        </p:nvSpPr>
        <p:spPr>
          <a:xfrm>
            <a:off x="-552450" y="16338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dirty="0"/>
              <a:t>A significant improvement!</a:t>
            </a:r>
          </a:p>
        </p:txBody>
      </p:sp>
    </p:spTree>
    <p:extLst>
      <p:ext uri="{BB962C8B-B14F-4D97-AF65-F5344CB8AC3E}">
        <p14:creationId xmlns:p14="http://schemas.microsoft.com/office/powerpoint/2010/main" val="2177018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282" y="1488949"/>
            <a:ext cx="7497436" cy="4166360"/>
          </a:xfrm>
          <a:prstGeom prst="rect">
            <a:avLst/>
          </a:prstGeom>
        </p:spPr>
      </p:pic>
      <p:sp>
        <p:nvSpPr>
          <p:cNvPr id="7" name="Title 1">
            <a:extLst>
              <a:ext uri="{FF2B5EF4-FFF2-40B4-BE49-F238E27FC236}">
                <a16:creationId xmlns:a16="http://schemas.microsoft.com/office/drawing/2014/main" id="{61B025B1-FCCD-4955-AF74-020A90926ECD}"/>
              </a:ext>
            </a:extLst>
          </p:cNvPr>
          <p:cNvSpPr txBox="1">
            <a:spLocks/>
          </p:cNvSpPr>
          <p:nvPr/>
        </p:nvSpPr>
        <p:spPr>
          <a:xfrm>
            <a:off x="609600" y="163386"/>
            <a:ext cx="73152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CA" sz="3600" dirty="0"/>
              <a:t>This is the same method run twice, only changing the random seeds…</a:t>
            </a:r>
          </a:p>
        </p:txBody>
      </p:sp>
    </p:spTree>
    <p:extLst>
      <p:ext uri="{BB962C8B-B14F-4D97-AF65-F5344CB8AC3E}">
        <p14:creationId xmlns:p14="http://schemas.microsoft.com/office/powerpoint/2010/main" val="1597983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61B025B1-FCCD-4955-AF74-020A90926ECD}"/>
              </a:ext>
            </a:extLst>
          </p:cNvPr>
          <p:cNvSpPr txBox="1">
            <a:spLocks/>
          </p:cNvSpPr>
          <p:nvPr/>
        </p:nvSpPr>
        <p:spPr>
          <a:xfrm>
            <a:off x="457200" y="0"/>
            <a:ext cx="108204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CA" dirty="0"/>
              <a:t>Another winner!</a:t>
            </a:r>
          </a:p>
        </p:txBody>
      </p:sp>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253" y="1641349"/>
            <a:ext cx="7540803" cy="4073651"/>
          </a:xfrm>
          <a:prstGeom prst="rect">
            <a:avLst/>
          </a:prstGeom>
        </p:spPr>
      </p:pic>
      <p:sp>
        <p:nvSpPr>
          <p:cNvPr id="8" name="Rectangle 7"/>
          <p:cNvSpPr/>
          <p:nvPr/>
        </p:nvSpPr>
        <p:spPr>
          <a:xfrm>
            <a:off x="4033658" y="1599084"/>
            <a:ext cx="4659526" cy="401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434208" y="4691027"/>
            <a:ext cx="1090792" cy="461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906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61B025B1-FCCD-4955-AF74-020A90926ECD}"/>
              </a:ext>
            </a:extLst>
          </p:cNvPr>
          <p:cNvSpPr txBox="1">
            <a:spLocks/>
          </p:cNvSpPr>
          <p:nvPr/>
        </p:nvSpPr>
        <p:spPr>
          <a:xfrm>
            <a:off x="361950" y="130875"/>
            <a:ext cx="1183005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CA" sz="3600" dirty="0"/>
              <a:t>These are implementations of the </a:t>
            </a:r>
          </a:p>
          <a:p>
            <a:pPr algn="l"/>
            <a:r>
              <a:rPr lang="en-CA" sz="3600" dirty="0"/>
              <a:t>same paper, mostly by the same coders…</a:t>
            </a:r>
          </a:p>
        </p:txBody>
      </p:sp>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253" y="1641349"/>
            <a:ext cx="7540803" cy="4073651"/>
          </a:xfrm>
          <a:prstGeom prst="rect">
            <a:avLst/>
          </a:prstGeom>
        </p:spPr>
      </p:pic>
    </p:spTree>
    <p:extLst>
      <p:ext uri="{BB962C8B-B14F-4D97-AF65-F5344CB8AC3E}">
        <p14:creationId xmlns:p14="http://schemas.microsoft.com/office/powerpoint/2010/main" val="442555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A8B6-161D-476E-861C-1B9FD039DF0C}"/>
              </a:ext>
            </a:extLst>
          </p:cNvPr>
          <p:cNvSpPr>
            <a:spLocks noGrp="1"/>
          </p:cNvSpPr>
          <p:nvPr>
            <p:ph type="title"/>
          </p:nvPr>
        </p:nvSpPr>
        <p:spPr/>
        <p:txBody>
          <a:bodyPr>
            <a:normAutofit/>
          </a:bodyPr>
          <a:lstStyle/>
          <a:p>
            <a:r>
              <a:rPr lang="en-CA" sz="4000" dirty="0"/>
              <a:t>Method choice rarely </a:t>
            </a:r>
            <a:br>
              <a:rPr lang="en-CA" sz="4000" dirty="0"/>
            </a:br>
            <a:r>
              <a:rPr lang="en-CA" sz="4000" dirty="0"/>
              <a:t>outweighs “nuisance” factors</a:t>
            </a:r>
          </a:p>
        </p:txBody>
      </p:sp>
      <p:sp>
        <p:nvSpPr>
          <p:cNvPr id="3" name="Content Placeholder 2">
            <a:extLst>
              <a:ext uri="{FF2B5EF4-FFF2-40B4-BE49-F238E27FC236}">
                <a16:creationId xmlns:a16="http://schemas.microsoft.com/office/drawing/2014/main" id="{118ED1ED-394C-4F9B-A784-ED20B4096A0D}"/>
              </a:ext>
            </a:extLst>
          </p:cNvPr>
          <p:cNvSpPr>
            <a:spLocks noGrp="1"/>
          </p:cNvSpPr>
          <p:nvPr>
            <p:ph idx="1"/>
          </p:nvPr>
        </p:nvSpPr>
        <p:spPr/>
        <p:txBody>
          <a:bodyPr/>
          <a:lstStyle/>
          <a:p>
            <a:r>
              <a:rPr lang="en-CA" dirty="0"/>
              <a:t>Random seeds:</a:t>
            </a:r>
          </a:p>
          <a:p>
            <a:pPr lvl="1"/>
            <a:r>
              <a:rPr lang="en-CA" dirty="0"/>
              <a:t>Initial policy weights</a:t>
            </a:r>
          </a:p>
          <a:p>
            <a:pPr lvl="1"/>
            <a:r>
              <a:rPr lang="en-CA" dirty="0"/>
              <a:t>Exploration actions</a:t>
            </a:r>
          </a:p>
          <a:p>
            <a:r>
              <a:rPr lang="en-CA" dirty="0"/>
              <a:t>Hyper parameters:</a:t>
            </a:r>
          </a:p>
          <a:p>
            <a:pPr lvl="1"/>
            <a:r>
              <a:rPr lang="en-CA" dirty="0"/>
              <a:t>Batch size</a:t>
            </a:r>
          </a:p>
          <a:p>
            <a:pPr lvl="1"/>
            <a:r>
              <a:rPr lang="en-CA" dirty="0"/>
              <a:t>Learning rate</a:t>
            </a:r>
          </a:p>
          <a:p>
            <a:pPr lvl="1"/>
            <a:r>
              <a:rPr lang="en-CA" dirty="0"/>
              <a:t>Reward scaling</a:t>
            </a:r>
          </a:p>
          <a:p>
            <a:r>
              <a:rPr lang="en-CA" dirty="0"/>
              <a:t>Network architecture, activations, normalization</a:t>
            </a:r>
          </a:p>
          <a:p>
            <a:pPr lvl="1"/>
            <a:endParaRPr lang="en-CA" dirty="0"/>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081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A8B6-161D-476E-861C-1B9FD039DF0C}"/>
              </a:ext>
            </a:extLst>
          </p:cNvPr>
          <p:cNvSpPr>
            <a:spLocks noGrp="1"/>
          </p:cNvSpPr>
          <p:nvPr>
            <p:ph type="title"/>
          </p:nvPr>
        </p:nvSpPr>
        <p:spPr/>
        <p:txBody>
          <a:bodyPr/>
          <a:lstStyle/>
          <a:p>
            <a:r>
              <a:rPr lang="en-CA" dirty="0"/>
              <a:t>We know these shouldn’t matter!</a:t>
            </a:r>
          </a:p>
        </p:txBody>
      </p:sp>
      <p:sp>
        <p:nvSpPr>
          <p:cNvPr id="3" name="Content Placeholder 2">
            <a:extLst>
              <a:ext uri="{FF2B5EF4-FFF2-40B4-BE49-F238E27FC236}">
                <a16:creationId xmlns:a16="http://schemas.microsoft.com/office/drawing/2014/main" id="{118ED1ED-394C-4F9B-A784-ED20B4096A0D}"/>
              </a:ext>
            </a:extLst>
          </p:cNvPr>
          <p:cNvSpPr>
            <a:spLocks noGrp="1"/>
          </p:cNvSpPr>
          <p:nvPr>
            <p:ph idx="1"/>
          </p:nvPr>
        </p:nvSpPr>
        <p:spPr>
          <a:xfrm>
            <a:off x="838200" y="2066733"/>
            <a:ext cx="10515600" cy="3467793"/>
          </a:xfrm>
        </p:spPr>
        <p:txBody>
          <a:bodyPr/>
          <a:lstStyle/>
          <a:p>
            <a:r>
              <a:rPr lang="en-CA" dirty="0"/>
              <a:t>Reporting the </a:t>
            </a:r>
            <a:r>
              <a:rPr lang="en-CA" b="1" i="1" dirty="0">
                <a:solidFill>
                  <a:srgbClr val="C00000"/>
                </a:solidFill>
              </a:rPr>
              <a:t>max</a:t>
            </a:r>
            <a:r>
              <a:rPr lang="en-CA" b="1" i="1" dirty="0"/>
              <a:t> </a:t>
            </a:r>
            <a:r>
              <a:rPr lang="en-CA" b="1" i="1" dirty="0">
                <a:solidFill>
                  <a:srgbClr val="C00000"/>
                </a:solidFill>
              </a:rPr>
              <a:t>over</a:t>
            </a:r>
            <a:r>
              <a:rPr lang="en-CA" b="1" dirty="0">
                <a:solidFill>
                  <a:srgbClr val="C00000"/>
                </a:solidFill>
              </a:rPr>
              <a:t> </a:t>
            </a:r>
            <a:r>
              <a:rPr lang="en-CA" b="1" i="1" dirty="0">
                <a:solidFill>
                  <a:srgbClr val="C00000"/>
                </a:solidFill>
              </a:rPr>
              <a:t>many trials </a:t>
            </a:r>
            <a:r>
              <a:rPr lang="en-CA" dirty="0"/>
              <a:t>while hiding the mean and variance</a:t>
            </a:r>
          </a:p>
          <a:p>
            <a:endParaRPr lang="en-CA" dirty="0"/>
          </a:p>
          <a:p>
            <a:r>
              <a:rPr lang="en-CA" dirty="0"/>
              <a:t>Allowing an optimizer to select the </a:t>
            </a:r>
            <a:r>
              <a:rPr lang="en-CA" b="1" i="1" dirty="0">
                <a:solidFill>
                  <a:srgbClr val="C00000"/>
                </a:solidFill>
              </a:rPr>
              <a:t>best random seed</a:t>
            </a:r>
          </a:p>
          <a:p>
            <a:endParaRPr lang="en-CA" b="1" i="1" dirty="0">
              <a:solidFill>
                <a:srgbClr val="C00000"/>
              </a:solidFill>
            </a:endParaRPr>
          </a:p>
          <a:p>
            <a:r>
              <a:rPr lang="en-CA" dirty="0"/>
              <a:t>Reporting the score of only a </a:t>
            </a:r>
            <a:r>
              <a:rPr lang="en-CA" b="1" i="1" dirty="0">
                <a:solidFill>
                  <a:srgbClr val="C00000"/>
                </a:solidFill>
              </a:rPr>
              <a:t>single random trial </a:t>
            </a:r>
            <a:r>
              <a:rPr lang="en-CA" dirty="0"/>
              <a:t>or a very small set of repetitions</a:t>
            </a:r>
          </a:p>
          <a:p>
            <a:endParaRPr lang="en-CA" b="1" i="1" dirty="0">
              <a:solidFill>
                <a:srgbClr val="C00000"/>
              </a:solidFill>
            </a:endParaRPr>
          </a:p>
          <a:p>
            <a:pPr marL="0" indent="0">
              <a:buNone/>
            </a:pPr>
            <a:endParaRPr lang="en-CA" b="1" i="1" dirty="0">
              <a:solidFill>
                <a:srgbClr val="C00000"/>
              </a:solidFill>
            </a:endParaRPr>
          </a:p>
          <a:p>
            <a:endParaRPr lang="en-CA" b="1" i="1" dirty="0">
              <a:solidFill>
                <a:srgbClr val="C00000"/>
              </a:solidFill>
            </a:endParaRPr>
          </a:p>
          <a:p>
            <a:pPr lvl="1"/>
            <a:endParaRPr lang="en-CA" dirty="0"/>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023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1" b="19046"/>
          <a:stretch/>
        </p:blipFill>
        <p:spPr>
          <a:xfrm>
            <a:off x="439948" y="2285399"/>
            <a:ext cx="11312103" cy="3096000"/>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2A305AC5-6A7B-334F-A965-529ABD28F351}"/>
              </a:ext>
            </a:extLst>
          </p:cNvPr>
          <p:cNvSpPr>
            <a:spLocks noGrp="1"/>
          </p:cNvSpPr>
          <p:nvPr>
            <p:ph type="title"/>
          </p:nvPr>
        </p:nvSpPr>
        <p:spPr/>
        <p:txBody>
          <a:bodyPr/>
          <a:lstStyle/>
          <a:p>
            <a:r>
              <a:rPr lang="en-US" dirty="0"/>
              <a:t>Reinforcement Learning</a:t>
            </a:r>
          </a:p>
        </p:txBody>
      </p:sp>
    </p:spTree>
    <p:extLst>
      <p:ext uri="{BB962C8B-B14F-4D97-AF65-F5344CB8AC3E}">
        <p14:creationId xmlns:p14="http://schemas.microsoft.com/office/powerpoint/2010/main" val="355833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A8B6-161D-476E-861C-1B9FD039DF0C}"/>
              </a:ext>
            </a:extLst>
          </p:cNvPr>
          <p:cNvSpPr>
            <a:spLocks noGrp="1"/>
          </p:cNvSpPr>
          <p:nvPr>
            <p:ph type="title"/>
          </p:nvPr>
        </p:nvSpPr>
        <p:spPr/>
        <p:txBody>
          <a:bodyPr/>
          <a:lstStyle/>
          <a:p>
            <a:r>
              <a:rPr lang="en-CA" dirty="0"/>
              <a:t>Outcomes</a:t>
            </a:r>
          </a:p>
        </p:txBody>
      </p:sp>
      <p:sp>
        <p:nvSpPr>
          <p:cNvPr id="3" name="Content Placeholder 2">
            <a:extLst>
              <a:ext uri="{FF2B5EF4-FFF2-40B4-BE49-F238E27FC236}">
                <a16:creationId xmlns:a16="http://schemas.microsoft.com/office/drawing/2014/main" id="{118ED1ED-394C-4F9B-A784-ED20B4096A0D}"/>
              </a:ext>
            </a:extLst>
          </p:cNvPr>
          <p:cNvSpPr>
            <a:spLocks noGrp="1"/>
          </p:cNvSpPr>
          <p:nvPr>
            <p:ph idx="1"/>
          </p:nvPr>
        </p:nvSpPr>
        <p:spPr/>
        <p:txBody>
          <a:bodyPr/>
          <a:lstStyle/>
          <a:p>
            <a:r>
              <a:rPr lang="en-CA" dirty="0"/>
              <a:t>We recommend experimental practices that have started to change how methods are evaluated. </a:t>
            </a:r>
          </a:p>
          <a:p>
            <a:pPr lvl="1"/>
            <a:r>
              <a:rPr lang="en-CA" dirty="0"/>
              <a:t>More transparency about how repeated trials and seeds are handled</a:t>
            </a:r>
          </a:p>
          <a:p>
            <a:pPr lvl="1"/>
            <a:r>
              <a:rPr lang="en-CA" dirty="0"/>
              <a:t>Must show tables with hyper parameter values</a:t>
            </a:r>
          </a:p>
          <a:p>
            <a:pPr lvl="1"/>
            <a:r>
              <a:rPr lang="en-CA" dirty="0"/>
              <a:t>Must not optimize hyper parameters for each individual task. This is the RL equivalent of training on the test set</a:t>
            </a:r>
          </a:p>
          <a:p>
            <a:pPr lvl="1"/>
            <a:r>
              <a:rPr lang="en-CA" dirty="0"/>
              <a:t>It is not OK to hide variance – this must be addressed in the techniques</a:t>
            </a:r>
          </a:p>
          <a:p>
            <a:r>
              <a:rPr lang="en-CA" dirty="0"/>
              <a:t>ML conferences now request “Reproducibility Checklist” as standard publication practice. Motivated by our findings and similar.</a:t>
            </a:r>
          </a:p>
          <a:p>
            <a:pPr marL="0" indent="0">
              <a:buNone/>
            </a:pPr>
            <a:endParaRPr lang="en-CA" b="1" i="1" dirty="0">
              <a:solidFill>
                <a:srgbClr val="C00000"/>
              </a:solidFill>
            </a:endParaRPr>
          </a:p>
          <a:p>
            <a:pPr marL="0" indent="0">
              <a:buNone/>
            </a:pPr>
            <a:endParaRPr lang="en-CA" b="1" i="1" dirty="0">
              <a:solidFill>
                <a:srgbClr val="C00000"/>
              </a:solidFill>
            </a:endParaRPr>
          </a:p>
          <a:p>
            <a:endParaRPr lang="en-CA" b="1" i="1" dirty="0">
              <a:solidFill>
                <a:srgbClr val="C00000"/>
              </a:solidFill>
            </a:endParaRPr>
          </a:p>
          <a:p>
            <a:pPr lvl="1"/>
            <a:endParaRPr lang="en-CA" dirty="0"/>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478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8ED1ED-394C-4F9B-A784-ED20B4096A0D}"/>
              </a:ext>
            </a:extLst>
          </p:cNvPr>
          <p:cNvSpPr>
            <a:spLocks noGrp="1"/>
          </p:cNvSpPr>
          <p:nvPr>
            <p:ph idx="1"/>
          </p:nvPr>
        </p:nvSpPr>
        <p:spPr>
          <a:xfrm>
            <a:off x="2083719" y="1552553"/>
            <a:ext cx="8024562" cy="3243680"/>
          </a:xfrm>
        </p:spPr>
        <p:txBody>
          <a:bodyPr>
            <a:normAutofit fontScale="77500" lnSpcReduction="20000"/>
          </a:bodyPr>
          <a:lstStyle/>
          <a:p>
            <a:pPr marL="0" indent="0">
              <a:buNone/>
            </a:pPr>
            <a:r>
              <a:rPr lang="en-CA" sz="3600" b="1" i="1" dirty="0">
                <a:solidFill>
                  <a:srgbClr val="C00000"/>
                </a:solidFill>
              </a:rPr>
              <a:t>Problem</a:t>
            </a:r>
            <a:r>
              <a:rPr lang="en-CA" sz="3600" dirty="0"/>
              <a:t>: Many papers state “Our experiments follow the recommendations of [Henderson2018].” </a:t>
            </a:r>
          </a:p>
          <a:p>
            <a:pPr marL="0" indent="0">
              <a:buNone/>
            </a:pPr>
            <a:endParaRPr lang="en-CA" sz="3600" dirty="0"/>
          </a:p>
          <a:p>
            <a:pPr marL="0" indent="0">
              <a:buNone/>
            </a:pPr>
            <a:r>
              <a:rPr lang="en-CA" sz="3600" dirty="0"/>
              <a:t>Fewer papers actually follow the recommendations, and it takes significant reviewer effort to verify.</a:t>
            </a:r>
          </a:p>
          <a:p>
            <a:pPr marL="0" indent="0">
              <a:buNone/>
            </a:pPr>
            <a:endParaRPr lang="en-CA" sz="3600" b="1" i="1" dirty="0">
              <a:solidFill>
                <a:srgbClr val="C00000"/>
              </a:solidFill>
            </a:endParaRPr>
          </a:p>
          <a:p>
            <a:pPr marL="0" indent="0" algn="ctr">
              <a:buNone/>
            </a:pPr>
            <a:r>
              <a:rPr lang="en-CA" sz="3600" b="1" i="1" dirty="0">
                <a:solidFill>
                  <a:srgbClr val="C00000"/>
                </a:solidFill>
              </a:rPr>
              <a:t>Peter is carrying out a follow-on study using to confirm this.</a:t>
            </a:r>
          </a:p>
          <a:p>
            <a:pPr marL="0" indent="0">
              <a:buNone/>
            </a:pPr>
            <a:endParaRPr lang="en-CA" b="1" i="1" dirty="0">
              <a:solidFill>
                <a:srgbClr val="C00000"/>
              </a:solidFill>
            </a:endParaRPr>
          </a:p>
          <a:p>
            <a:endParaRPr lang="en-CA" b="1" i="1" dirty="0">
              <a:solidFill>
                <a:srgbClr val="C00000"/>
              </a:solidFill>
            </a:endParaRPr>
          </a:p>
          <a:p>
            <a:pPr lvl="1"/>
            <a:endParaRPr lang="en-CA" dirty="0"/>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492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8ED1ED-394C-4F9B-A784-ED20B4096A0D}"/>
              </a:ext>
            </a:extLst>
          </p:cNvPr>
          <p:cNvSpPr>
            <a:spLocks noGrp="1"/>
          </p:cNvSpPr>
          <p:nvPr>
            <p:ph idx="1"/>
          </p:nvPr>
        </p:nvSpPr>
        <p:spPr>
          <a:xfrm>
            <a:off x="2279984" y="2018130"/>
            <a:ext cx="7632032" cy="1735722"/>
          </a:xfrm>
        </p:spPr>
        <p:txBody>
          <a:bodyPr/>
          <a:lstStyle/>
          <a:p>
            <a:pPr marL="0" indent="0">
              <a:buNone/>
            </a:pPr>
            <a:r>
              <a:rPr lang="en-CA" sz="3600" dirty="0"/>
              <a:t>How many of these same practices and findings apply to robotics experiments?</a:t>
            </a:r>
            <a:endParaRPr lang="en-CA" sz="3600" b="1" i="1" dirty="0">
              <a:solidFill>
                <a:srgbClr val="C00000"/>
              </a:solidFill>
            </a:endParaRPr>
          </a:p>
          <a:p>
            <a:pPr marL="0" indent="0">
              <a:buNone/>
            </a:pPr>
            <a:endParaRPr lang="en-CA" b="1" i="1" dirty="0">
              <a:solidFill>
                <a:srgbClr val="C00000"/>
              </a:solidFill>
            </a:endParaRPr>
          </a:p>
          <a:p>
            <a:endParaRPr lang="en-CA" b="1" i="1" dirty="0">
              <a:solidFill>
                <a:srgbClr val="C00000"/>
              </a:solidFill>
            </a:endParaRPr>
          </a:p>
          <a:p>
            <a:pPr lvl="1"/>
            <a:endParaRPr lang="en-CA" dirty="0"/>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430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Online Media 6" descr="End-to-End Training of Deep Visuomotor Policies">
            <a:hlinkClick r:id="" action="ppaction://media"/>
            <a:extLst>
              <a:ext uri="{FF2B5EF4-FFF2-40B4-BE49-F238E27FC236}">
                <a16:creationId xmlns:a16="http://schemas.microsoft.com/office/drawing/2014/main" id="{E628FFBE-B436-F64C-AB90-93E5EDD899E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7887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8ED1ED-394C-4F9B-A784-ED20B4096A0D}"/>
              </a:ext>
            </a:extLst>
          </p:cNvPr>
          <p:cNvSpPr>
            <a:spLocks noGrp="1"/>
          </p:cNvSpPr>
          <p:nvPr>
            <p:ph idx="1"/>
          </p:nvPr>
        </p:nvSpPr>
        <p:spPr>
          <a:xfrm>
            <a:off x="2279984" y="2290846"/>
            <a:ext cx="7632032" cy="1735722"/>
          </a:xfrm>
        </p:spPr>
        <p:txBody>
          <a:bodyPr/>
          <a:lstStyle/>
          <a:p>
            <a:pPr marL="0" indent="0" algn="ctr">
              <a:buNone/>
            </a:pPr>
            <a:r>
              <a:rPr lang="en-CA" sz="3600" b="1" i="1" dirty="0">
                <a:solidFill>
                  <a:srgbClr val="C00000"/>
                </a:solidFill>
              </a:rPr>
              <a:t>Part 2</a:t>
            </a:r>
            <a:r>
              <a:rPr lang="en-CA" sz="3600" dirty="0"/>
              <a:t>: Improving DRL stability by diving deep on value learning</a:t>
            </a:r>
            <a:endParaRPr lang="en-CA" sz="3600" b="1" i="1" dirty="0">
              <a:solidFill>
                <a:srgbClr val="C00000"/>
              </a:solidFill>
            </a:endParaRPr>
          </a:p>
          <a:p>
            <a:pPr marL="0" indent="0">
              <a:buNone/>
            </a:pPr>
            <a:endParaRPr lang="en-CA" b="1" i="1" dirty="0">
              <a:solidFill>
                <a:srgbClr val="C00000"/>
              </a:solidFill>
            </a:endParaRPr>
          </a:p>
          <a:p>
            <a:endParaRPr lang="en-CA" b="1" i="1" dirty="0">
              <a:solidFill>
                <a:srgbClr val="C00000"/>
              </a:solidFill>
            </a:endParaRPr>
          </a:p>
          <a:p>
            <a:pPr lvl="1"/>
            <a:endParaRPr lang="en-CA" dirty="0"/>
          </a:p>
        </p:txBody>
      </p:sp>
      <p:pic>
        <p:nvPicPr>
          <p:cNvPr id="5" name="Picture 4">
            <a:extLst>
              <a:ext uri="{FF2B5EF4-FFF2-40B4-BE49-F238E27FC236}">
                <a16:creationId xmlns:a16="http://schemas.microsoft.com/office/drawing/2014/main" id="{5D04DF6A-254C-4A9B-87F7-A92CEB3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6" name="Straight Connector 5">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80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25B1-FCCD-4955-AF74-020A90926ECD}"/>
              </a:ext>
            </a:extLst>
          </p:cNvPr>
          <p:cNvSpPr>
            <a:spLocks noGrp="1"/>
          </p:cNvSpPr>
          <p:nvPr>
            <p:ph type="title"/>
          </p:nvPr>
        </p:nvSpPr>
        <p:spPr/>
        <p:txBody>
          <a:bodyPr/>
          <a:lstStyle/>
          <a:p>
            <a:r>
              <a:rPr lang="en-CA" dirty="0"/>
              <a:t>Empirical truth: values are overestimated</a:t>
            </a:r>
          </a:p>
        </p:txBody>
      </p:sp>
      <p:pic>
        <p:nvPicPr>
          <p:cNvPr id="11" name="Content Placeholder 10">
            <a:extLst>
              <a:ext uri="{FF2B5EF4-FFF2-40B4-BE49-F238E27FC236}">
                <a16:creationId xmlns:a16="http://schemas.microsoft.com/office/drawing/2014/main" id="{5F61E260-64F3-4CC0-9E06-066B7C073C27}"/>
              </a:ext>
            </a:extLst>
          </p:cNvPr>
          <p:cNvPicPr>
            <a:picLocks noGrp="1" noChangeAspect="1"/>
          </p:cNvPicPr>
          <p:nvPr>
            <p:ph idx="1"/>
          </p:nvPr>
        </p:nvPicPr>
        <p:blipFill>
          <a:blip r:embed="rId3"/>
          <a:stretch>
            <a:fillRect/>
          </a:stretch>
        </p:blipFill>
        <p:spPr>
          <a:xfrm>
            <a:off x="1062218" y="1690688"/>
            <a:ext cx="10058420" cy="4096520"/>
          </a:xfrm>
        </p:spPr>
      </p:pic>
      <p:sp>
        <p:nvSpPr>
          <p:cNvPr id="4" name="Rectangle 3">
            <a:extLst>
              <a:ext uri="{FF2B5EF4-FFF2-40B4-BE49-F238E27FC236}">
                <a16:creationId xmlns:a16="http://schemas.microsoft.com/office/drawing/2014/main" id="{E272EC57-6781-49C8-8625-039484C3BF9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978DBBAD-716F-4365-86F6-0C0B8E1B323A}"/>
              </a:ext>
            </a:extLst>
          </p:cNvPr>
          <p:cNvSpPr/>
          <p:nvPr/>
        </p:nvSpPr>
        <p:spPr>
          <a:xfrm>
            <a:off x="-9144" y="6729984"/>
            <a:ext cx="12201144" cy="128016"/>
          </a:xfrm>
          <a:custGeom>
            <a:avLst/>
            <a:gdLst>
              <a:gd name="connsiteX0" fmla="*/ 0 w 3766343"/>
              <a:gd name="connsiteY0" fmla="*/ 0 h 2259806"/>
              <a:gd name="connsiteX1" fmla="*/ 3766343 w 3766343"/>
              <a:gd name="connsiteY1" fmla="*/ 0 h 2259806"/>
              <a:gd name="connsiteX2" fmla="*/ 3766343 w 3766343"/>
              <a:gd name="connsiteY2" fmla="*/ 2259806 h 2259806"/>
              <a:gd name="connsiteX3" fmla="*/ 0 w 3766343"/>
              <a:gd name="connsiteY3" fmla="*/ 2259806 h 2259806"/>
              <a:gd name="connsiteX4" fmla="*/ 0 w 3766343"/>
              <a:gd name="connsiteY4" fmla="*/ 0 h 225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343" h="2259806">
                <a:moveTo>
                  <a:pt x="0" y="0"/>
                </a:moveTo>
                <a:lnTo>
                  <a:pt x="3766343" y="0"/>
                </a:lnTo>
                <a:lnTo>
                  <a:pt x="3766343" y="2259806"/>
                </a:lnTo>
                <a:lnTo>
                  <a:pt x="0" y="2259806"/>
                </a:lnTo>
                <a:lnTo>
                  <a:pt x="0" y="0"/>
                </a:lnTo>
                <a:close/>
              </a:path>
            </a:pathLst>
          </a:custGeom>
          <a:solidFill>
            <a:schemeClr val="accent6"/>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t" anchorCtr="0">
            <a:noAutofit/>
          </a:bodyPr>
          <a:lstStyle/>
          <a:p>
            <a:pPr lvl="0" defTabSz="1733550">
              <a:lnSpc>
                <a:spcPct val="90000"/>
              </a:lnSpc>
              <a:spcBef>
                <a:spcPct val="0"/>
              </a:spcBef>
              <a:spcAft>
                <a:spcPct val="35000"/>
              </a:spcAft>
            </a:pPr>
            <a:endParaRPr lang="en-US" sz="39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p:txBody>
      </p:sp>
      <p:sp>
        <p:nvSpPr>
          <p:cNvPr id="7" name="Rectangle 6">
            <a:extLst>
              <a:ext uri="{FF2B5EF4-FFF2-40B4-BE49-F238E27FC236}">
                <a16:creationId xmlns:a16="http://schemas.microsoft.com/office/drawing/2014/main" id="{84FBFA37-D3FB-4253-BC5A-7C987255D4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 name="Picture 11">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3" name="Straight Connector 12">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585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8C-B3D7-4B69-A077-5884B12909D7}"/>
              </a:ext>
            </a:extLst>
          </p:cNvPr>
          <p:cNvSpPr>
            <a:spLocks noGrp="1"/>
          </p:cNvSpPr>
          <p:nvPr>
            <p:ph type="title"/>
          </p:nvPr>
        </p:nvSpPr>
        <p:spPr/>
        <p:txBody>
          <a:bodyPr/>
          <a:lstStyle/>
          <a:p>
            <a:r>
              <a:rPr lang="en-CA" dirty="0"/>
              <a:t>Why Overestimated</a:t>
            </a:r>
            <a:br>
              <a:rPr lang="en-CA" dirty="0"/>
            </a:br>
            <a:r>
              <a:rPr lang="en-CA" dirty="0"/>
              <a:t>when we had proofs?</a:t>
            </a:r>
          </a:p>
        </p:txBody>
      </p:sp>
      <p:sp>
        <p:nvSpPr>
          <p:cNvPr id="3" name="Content Placeholder 2">
            <a:extLst>
              <a:ext uri="{FF2B5EF4-FFF2-40B4-BE49-F238E27FC236}">
                <a16:creationId xmlns:a16="http://schemas.microsoft.com/office/drawing/2014/main" id="{BE18A449-2A26-4107-AE2A-A09306566913}"/>
              </a:ext>
            </a:extLst>
          </p:cNvPr>
          <p:cNvSpPr>
            <a:spLocks noGrp="1"/>
          </p:cNvSpPr>
          <p:nvPr>
            <p:ph idx="1"/>
          </p:nvPr>
        </p:nvSpPr>
        <p:spPr>
          <a:xfrm>
            <a:off x="838200" y="1825625"/>
            <a:ext cx="5099305" cy="4764306"/>
          </a:xfrm>
        </p:spPr>
        <p:txBody>
          <a:bodyPr>
            <a:normAutofit/>
          </a:bodyPr>
          <a:lstStyle/>
          <a:p>
            <a:r>
              <a:rPr lang="en-CA" dirty="0"/>
              <a:t>[Watkins 1989] proves convergence of Q-Learning with infinite data… however…</a:t>
            </a:r>
          </a:p>
          <a:p>
            <a:r>
              <a:rPr lang="en-CA" dirty="0"/>
              <a:t>This did not account for the types of errors neural networks make.</a:t>
            </a:r>
          </a:p>
          <a:p>
            <a:r>
              <a:rPr lang="en-CA" dirty="0"/>
              <a:t>It only worked in the discrete action case or for ”linear function approximation”</a:t>
            </a:r>
          </a:p>
          <a:p>
            <a:endParaRPr lang="en-CA" dirty="0"/>
          </a:p>
          <a:p>
            <a:endParaRPr lang="en-CA" dirty="0"/>
          </a:p>
          <a:p>
            <a:pPr lvl="1"/>
            <a:endParaRPr lang="en-CA" dirty="0"/>
          </a:p>
        </p:txBody>
      </p:sp>
      <p:pic>
        <p:nvPicPr>
          <p:cNvPr id="3074" name="Picture 2" descr="Figure 4: Q-learning in a grid world, where S is the start state, G the goal state, T squares are traps, and black squares are blocked states. During Q-learning the agent explores the environment step by step and does not find the goal state G initially. Once a chain is built from the goal state to the proximity of the start state the algorithm quickly converges to a solution which it then further adapts to find the best strategy for the problem.">
            <a:extLst>
              <a:ext uri="{FF2B5EF4-FFF2-40B4-BE49-F238E27FC236}">
                <a16:creationId xmlns:a16="http://schemas.microsoft.com/office/drawing/2014/main" id="{FB92CC08-AE88-4D9A-A5BF-0BEFE1861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3992" y="153661"/>
            <a:ext cx="5251704" cy="51338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C2EDE2-A4C2-4242-AC19-D45D3489C5C3}"/>
              </a:ext>
            </a:extLst>
          </p:cNvPr>
          <p:cNvSpPr txBox="1"/>
          <p:nvPr/>
        </p:nvSpPr>
        <p:spPr>
          <a:xfrm>
            <a:off x="6524244" y="5287538"/>
            <a:ext cx="5791200" cy="646331"/>
          </a:xfrm>
          <a:prstGeom prst="rect">
            <a:avLst/>
          </a:prstGeom>
          <a:noFill/>
        </p:spPr>
        <p:txBody>
          <a:bodyPr wrap="square" rtlCol="0">
            <a:spAutoFit/>
          </a:bodyPr>
          <a:lstStyle/>
          <a:p>
            <a:r>
              <a:rPr lang="en-CA" dirty="0"/>
              <a:t>Credit: https://devblogs.nvidia.com/deep-learning-nutshell-reinforcement-learning/</a:t>
            </a:r>
          </a:p>
        </p:txBody>
      </p:sp>
      <p:sp>
        <p:nvSpPr>
          <p:cNvPr id="8" name="Freeform: Shape 5">
            <a:extLst>
              <a:ext uri="{FF2B5EF4-FFF2-40B4-BE49-F238E27FC236}">
                <a16:creationId xmlns:a16="http://schemas.microsoft.com/office/drawing/2014/main" id="{978DBBAD-716F-4365-86F6-0C0B8E1B323A}"/>
              </a:ext>
            </a:extLst>
          </p:cNvPr>
          <p:cNvSpPr/>
          <p:nvPr/>
        </p:nvSpPr>
        <p:spPr>
          <a:xfrm>
            <a:off x="-9144" y="6729984"/>
            <a:ext cx="12201144" cy="128016"/>
          </a:xfrm>
          <a:custGeom>
            <a:avLst/>
            <a:gdLst>
              <a:gd name="connsiteX0" fmla="*/ 0 w 3766343"/>
              <a:gd name="connsiteY0" fmla="*/ 0 h 2259806"/>
              <a:gd name="connsiteX1" fmla="*/ 3766343 w 3766343"/>
              <a:gd name="connsiteY1" fmla="*/ 0 h 2259806"/>
              <a:gd name="connsiteX2" fmla="*/ 3766343 w 3766343"/>
              <a:gd name="connsiteY2" fmla="*/ 2259806 h 2259806"/>
              <a:gd name="connsiteX3" fmla="*/ 0 w 3766343"/>
              <a:gd name="connsiteY3" fmla="*/ 2259806 h 2259806"/>
              <a:gd name="connsiteX4" fmla="*/ 0 w 3766343"/>
              <a:gd name="connsiteY4" fmla="*/ 0 h 225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343" h="2259806">
                <a:moveTo>
                  <a:pt x="0" y="0"/>
                </a:moveTo>
                <a:lnTo>
                  <a:pt x="3766343" y="0"/>
                </a:lnTo>
                <a:lnTo>
                  <a:pt x="3766343" y="2259806"/>
                </a:lnTo>
                <a:lnTo>
                  <a:pt x="0" y="2259806"/>
                </a:lnTo>
                <a:lnTo>
                  <a:pt x="0" y="0"/>
                </a:lnTo>
                <a:close/>
              </a:path>
            </a:pathLst>
          </a:custGeom>
          <a:solidFill>
            <a:schemeClr val="accent6"/>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t" anchorCtr="0">
            <a:noAutofit/>
          </a:bodyPr>
          <a:lstStyle/>
          <a:p>
            <a:pPr lvl="0" defTabSz="1733550">
              <a:lnSpc>
                <a:spcPct val="90000"/>
              </a:lnSpc>
              <a:spcBef>
                <a:spcPct val="0"/>
              </a:spcBef>
              <a:spcAft>
                <a:spcPct val="35000"/>
              </a:spcAft>
            </a:pPr>
            <a:endParaRPr lang="en-US" sz="39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p:txBody>
      </p:sp>
      <p:sp>
        <p:nvSpPr>
          <p:cNvPr id="9" name="Rectangle 8">
            <a:extLst>
              <a:ext uri="{FF2B5EF4-FFF2-40B4-BE49-F238E27FC236}">
                <a16:creationId xmlns:a16="http://schemas.microsoft.com/office/drawing/2014/main" id="{84FBFA37-D3FB-4253-BC5A-7C987255D4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4" name="Straight Connector 13">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765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265D-24E5-4C1C-A8DA-7A6F1F0F0C41}"/>
              </a:ext>
            </a:extLst>
          </p:cNvPr>
          <p:cNvSpPr>
            <a:spLocks noGrp="1"/>
          </p:cNvSpPr>
          <p:nvPr>
            <p:ph type="title"/>
          </p:nvPr>
        </p:nvSpPr>
        <p:spPr/>
        <p:txBody>
          <a:bodyPr/>
          <a:lstStyle/>
          <a:p>
            <a:r>
              <a:rPr lang="en-CA" dirty="0"/>
              <a:t>Continuous State/Action: Actor Critic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C72B15-3B38-46ED-BBC2-2464E6388A31}"/>
                  </a:ext>
                </a:extLst>
              </p:cNvPr>
              <p:cNvSpPr>
                <a:spLocks noGrp="1"/>
              </p:cNvSpPr>
              <p:nvPr>
                <p:ph idx="1"/>
              </p:nvPr>
            </p:nvSpPr>
            <p:spPr/>
            <p:txBody>
              <a:bodyPr>
                <a:normAutofit/>
              </a:bodyPr>
              <a:lstStyle/>
              <a:p>
                <a:r>
                  <a:rPr lang="en-CA" dirty="0"/>
                  <a:t>We replace the max operator with a policy </a:t>
                </a:r>
                <a14:m>
                  <m:oMath xmlns:m="http://schemas.openxmlformats.org/officeDocument/2006/math">
                    <m:r>
                      <a:rPr lang="en-CA" b="0" i="1" smtClean="0">
                        <a:latin typeface="Cambria Math" panose="02040503050406030204" pitchFamily="18" charset="0"/>
                      </a:rPr>
                      <m:t>𝜋</m:t>
                    </m:r>
                  </m:oMath>
                </a14:m>
                <a:r>
                  <a:rPr lang="en-CA" dirty="0"/>
                  <a:t>:</a:t>
                </a:r>
              </a:p>
              <a:p>
                <a:endParaRPr lang="en-CA" sz="900"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𝑄</m:t>
                      </m:r>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rPr>
                            <m:t>𝑎</m:t>
                          </m:r>
                        </m:e>
                      </m:d>
                      <m:r>
                        <a:rPr lang="en-CA" i="1">
                          <a:latin typeface="Cambria Math" panose="02040503050406030204" pitchFamily="18" charset="0"/>
                        </a:rPr>
                        <m:t>←</m:t>
                      </m:r>
                      <m:r>
                        <a:rPr lang="en-CA" i="1">
                          <a:latin typeface="Cambria Math" panose="02040503050406030204" pitchFamily="18" charset="0"/>
                        </a:rPr>
                        <m:t>𝑟</m:t>
                      </m:r>
                      <m:r>
                        <a:rPr lang="en-CA" i="1">
                          <a:latin typeface="Cambria Math" panose="02040503050406030204" pitchFamily="18" charset="0"/>
                        </a:rPr>
                        <m:t>+</m:t>
                      </m:r>
                      <m:r>
                        <a:rPr lang="en-CA" i="1">
                          <a:latin typeface="Cambria Math" panose="02040503050406030204" pitchFamily="18" charset="0"/>
                        </a:rPr>
                        <m:t>𝛾</m:t>
                      </m:r>
                      <m:r>
                        <a:rPr lang="en-CA" i="1">
                          <a:latin typeface="Cambria Math" panose="02040503050406030204" pitchFamily="18" charset="0"/>
                        </a:rPr>
                        <m:t>𝑄</m:t>
                      </m:r>
                      <m:r>
                        <a:rPr lang="en-CA" b="0" i="1" smtClean="0">
                          <a:latin typeface="Cambria Math" panose="02040503050406030204" pitchFamily="18" charset="0"/>
                        </a:rPr>
                        <m:t>′</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m:t>
                              </m:r>
                            </m:sup>
                          </m:sSup>
                        </m:e>
                      </m:d>
                      <m:r>
                        <a:rPr lang="en-CA" b="0" i="1"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m:t>
                          </m:r>
                        </m:sup>
                      </m:sSup>
                      <m:r>
                        <a:rPr lang="en-CA" b="0" i="1" smtClean="0">
                          <a:latin typeface="Cambria Math" panose="02040503050406030204" pitchFamily="18" charset="0"/>
                        </a:rPr>
                        <m:t>)</m:t>
                      </m:r>
                    </m:oMath>
                  </m:oMathPara>
                </a14:m>
                <a:endParaRPr lang="en-CA" dirty="0"/>
              </a:p>
              <a:p>
                <a:pPr marL="0" indent="0">
                  <a:buNone/>
                </a:pPr>
                <a:endParaRPr lang="en-CA" sz="900" dirty="0"/>
              </a:p>
              <a:p>
                <a:r>
                  <a:rPr lang="en-CA" dirty="0"/>
                  <a:t>The policy can be updated following the </a:t>
                </a:r>
                <a:r>
                  <a:rPr lang="en-CA" b="1" i="1" dirty="0">
                    <a:solidFill>
                      <a:srgbClr val="C00000"/>
                    </a:solidFill>
                  </a:rPr>
                  <a:t>Policy Gradient</a:t>
                </a:r>
                <a:r>
                  <a:rPr lang="en-CA" dirty="0"/>
                  <a:t>:</a:t>
                </a:r>
              </a:p>
              <a:p>
                <a:endParaRPr lang="en-CA" sz="800" dirty="0"/>
              </a:p>
              <a:p>
                <a:pPr marL="0" indent="0">
                  <a:buNone/>
                </a:pPr>
                <a14:m>
                  <m:oMathPara xmlns:m="http://schemas.openxmlformats.org/officeDocument/2006/math">
                    <m:oMathParaPr>
                      <m:jc m:val="centerGroup"/>
                    </m:oMathParaPr>
                    <m:oMath xmlns:m="http://schemas.openxmlformats.org/officeDocument/2006/math">
                      <m:r>
                        <a:rPr lang="en-CA" b="0" i="0" smtClean="0">
                          <a:latin typeface="Cambria Math" panose="02040503050406030204" pitchFamily="18" charset="0"/>
                        </a:rPr>
                        <m:t>𝛻</m:t>
                      </m:r>
                      <m:r>
                        <a:rPr lang="en-CA" b="0" i="1" smtClean="0">
                          <a:latin typeface="Cambria Math" panose="02040503050406030204" pitchFamily="18" charset="0"/>
                        </a:rPr>
                        <m:t>𝐽</m:t>
                      </m:r>
                      <m:d>
                        <m:dPr>
                          <m:ctrlPr>
                            <a:rPr lang="en-CA" b="0" i="1" smtClean="0">
                              <a:latin typeface="Cambria Math" panose="02040503050406030204" pitchFamily="18" charset="0"/>
                            </a:rPr>
                          </m:ctrlPr>
                        </m:dPr>
                        <m:e>
                          <m:r>
                            <a:rPr lang="en-CA" b="0" i="1" smtClean="0">
                              <a:latin typeface="Cambria Math" panose="02040503050406030204" pitchFamily="18" charset="0"/>
                            </a:rPr>
                            <m:t>𝜋</m:t>
                          </m:r>
                        </m:e>
                      </m:d>
                      <m:r>
                        <a:rPr lang="en-CA" b="0" i="1" smtClean="0">
                          <a:latin typeface="Cambria Math" panose="02040503050406030204" pitchFamily="18" charset="0"/>
                        </a:rPr>
                        <m:t>=</m:t>
                      </m:r>
                      <m:r>
                        <a:rPr lang="en-CA" b="0" i="0" smtClean="0">
                          <a:latin typeface="Cambria Math" panose="02040503050406030204" pitchFamily="18" charset="0"/>
                        </a:rPr>
                        <m:t>𝛻</m:t>
                      </m:r>
                      <m:r>
                        <a:rPr lang="en-CA" b="0" i="1" smtClean="0">
                          <a:latin typeface="Cambria Math" panose="02040503050406030204" pitchFamily="18" charset="0"/>
                        </a:rPr>
                        <m:t>𝑄</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m:t>
                          </m:r>
                          <m:r>
                            <a:rPr lang="en-CA" b="0" i="1" smtClean="0">
                              <a:latin typeface="Cambria Math" panose="02040503050406030204" pitchFamily="18" charset="0"/>
                            </a:rPr>
                            <m:t>𝑎</m:t>
                          </m:r>
                        </m:e>
                      </m:d>
                      <m:sSub>
                        <m:sSubPr>
                          <m:ctrlPr>
                            <a:rPr lang="en-CA" b="0" i="1" smtClean="0">
                              <a:latin typeface="Cambria Math" panose="02040503050406030204" pitchFamily="18" charset="0"/>
                            </a:rPr>
                          </m:ctrlPr>
                        </m:sSubPr>
                        <m:e>
                          <m:d>
                            <m:dPr>
                              <m:begChr m:val=""/>
                              <m:endChr m:val="|"/>
                              <m:ctrlPr>
                                <a:rPr lang="en-CA" b="0" i="1" smtClean="0">
                                  <a:latin typeface="Cambria Math" panose="02040503050406030204" pitchFamily="18" charset="0"/>
                                </a:rPr>
                              </m:ctrlPr>
                            </m:dPr>
                            <m:e>
                              <m:r>
                                <a:rPr lang="en-CA">
                                  <a:latin typeface="Cambria Math" panose="02040503050406030204" pitchFamily="18" charset="0"/>
                                </a:rPr>
                                <m:t>​</m:t>
                              </m:r>
                            </m:e>
                          </m:d>
                        </m:e>
                        <m:sub>
                          <m:r>
                            <m:rPr>
                              <m:sty m:val="p"/>
                            </m:rPr>
                            <a:rPr lang="en-CA" b="0" i="0" smtClean="0">
                              <a:latin typeface="Cambria Math" panose="02040503050406030204" pitchFamily="18" charset="0"/>
                            </a:rPr>
                            <m:t>a</m:t>
                          </m:r>
                          <m:r>
                            <a:rPr lang="en-CA" b="0" i="1"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𝑠</m:t>
                          </m:r>
                          <m:r>
                            <a:rPr lang="en-CA" b="0" i="1" smtClean="0">
                              <a:latin typeface="Cambria Math" panose="02040503050406030204" pitchFamily="18" charset="0"/>
                            </a:rPr>
                            <m:t>)</m:t>
                          </m:r>
                        </m:sub>
                      </m:sSub>
                      <m:r>
                        <a:rPr lang="en-CA" b="0" i="0"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𝑠</m:t>
                      </m:r>
                      <m:r>
                        <a:rPr lang="en-CA" b="0" i="1" smtClean="0">
                          <a:latin typeface="Cambria Math" panose="02040503050406030204" pitchFamily="18" charset="0"/>
                        </a:rPr>
                        <m:t>)</m:t>
                      </m:r>
                    </m:oMath>
                  </m:oMathPara>
                </a14:m>
                <a:endParaRPr lang="en-CA" dirty="0"/>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𝛼</m:t>
                      </m:r>
                      <m:r>
                        <a:rPr lang="en-CA" b="0" i="0" smtClean="0">
                          <a:latin typeface="Cambria Math" panose="02040503050406030204" pitchFamily="18" charset="0"/>
                        </a:rPr>
                        <m:t>𝛻</m:t>
                      </m:r>
                      <m:r>
                        <a:rPr lang="en-CA" b="0" i="1" smtClean="0">
                          <a:latin typeface="Cambria Math" panose="02040503050406030204" pitchFamily="18" charset="0"/>
                        </a:rPr>
                        <m:t>𝐽</m:t>
                      </m:r>
                      <m:r>
                        <a:rPr lang="en-CA" b="0" i="1"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oMath>
                  </m:oMathPara>
                </a14:m>
                <a:endParaRPr lang="en-CA" dirty="0"/>
              </a:p>
            </p:txBody>
          </p:sp>
        </mc:Choice>
        <mc:Fallback xmlns="">
          <p:sp>
            <p:nvSpPr>
              <p:cNvPr id="3" name="Content Placeholder 2">
                <a:extLst>
                  <a:ext uri="{FF2B5EF4-FFF2-40B4-BE49-F238E27FC236}">
                    <a16:creationId xmlns:a16="http://schemas.microsoft.com/office/drawing/2014/main" xmlns:a14="http://schemas.microsoft.com/office/drawing/2010/main" xmlns="" id="{C4C72B15-3B38-46ED-BBC2-2464E6388A31}"/>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5">
            <a:extLst>
              <a:ext uri="{FF2B5EF4-FFF2-40B4-BE49-F238E27FC236}">
                <a16:creationId xmlns:a16="http://schemas.microsoft.com/office/drawing/2014/main" id="{978DBBAD-716F-4365-86F6-0C0B8E1B323A}"/>
              </a:ext>
            </a:extLst>
          </p:cNvPr>
          <p:cNvSpPr/>
          <p:nvPr/>
        </p:nvSpPr>
        <p:spPr>
          <a:xfrm>
            <a:off x="-9144" y="6729984"/>
            <a:ext cx="12201144" cy="128016"/>
          </a:xfrm>
          <a:custGeom>
            <a:avLst/>
            <a:gdLst>
              <a:gd name="connsiteX0" fmla="*/ 0 w 3766343"/>
              <a:gd name="connsiteY0" fmla="*/ 0 h 2259806"/>
              <a:gd name="connsiteX1" fmla="*/ 3766343 w 3766343"/>
              <a:gd name="connsiteY1" fmla="*/ 0 h 2259806"/>
              <a:gd name="connsiteX2" fmla="*/ 3766343 w 3766343"/>
              <a:gd name="connsiteY2" fmla="*/ 2259806 h 2259806"/>
              <a:gd name="connsiteX3" fmla="*/ 0 w 3766343"/>
              <a:gd name="connsiteY3" fmla="*/ 2259806 h 2259806"/>
              <a:gd name="connsiteX4" fmla="*/ 0 w 3766343"/>
              <a:gd name="connsiteY4" fmla="*/ 0 h 225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343" h="2259806">
                <a:moveTo>
                  <a:pt x="0" y="0"/>
                </a:moveTo>
                <a:lnTo>
                  <a:pt x="3766343" y="0"/>
                </a:lnTo>
                <a:lnTo>
                  <a:pt x="3766343" y="2259806"/>
                </a:lnTo>
                <a:lnTo>
                  <a:pt x="0" y="2259806"/>
                </a:lnTo>
                <a:lnTo>
                  <a:pt x="0" y="0"/>
                </a:lnTo>
                <a:close/>
              </a:path>
            </a:pathLst>
          </a:custGeom>
          <a:solidFill>
            <a:schemeClr val="accent6"/>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t" anchorCtr="0">
            <a:noAutofit/>
          </a:bodyPr>
          <a:lstStyle/>
          <a:p>
            <a:pPr lvl="0" defTabSz="1733550">
              <a:lnSpc>
                <a:spcPct val="90000"/>
              </a:lnSpc>
              <a:spcBef>
                <a:spcPct val="0"/>
              </a:spcBef>
              <a:spcAft>
                <a:spcPct val="35000"/>
              </a:spcAft>
            </a:pPr>
            <a:endParaRPr lang="en-US" sz="39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p:txBody>
      </p:sp>
      <p:sp>
        <p:nvSpPr>
          <p:cNvPr id="6" name="Rectangle 5">
            <a:extLst>
              <a:ext uri="{FF2B5EF4-FFF2-40B4-BE49-F238E27FC236}">
                <a16:creationId xmlns:a16="http://schemas.microsoft.com/office/drawing/2014/main" id="{84FBFA37-D3FB-4253-BC5A-7C987255D4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1" name="Straight Connector 10">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001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Video Games Clip Art">
            <a:extLst>
              <a:ext uri="{FF2B5EF4-FFF2-40B4-BE49-F238E27FC236}">
                <a16:creationId xmlns:a16="http://schemas.microsoft.com/office/drawing/2014/main" id="{FCACD576-FB8D-410B-9E03-F3BA77E1E1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7231" y="1690688"/>
            <a:ext cx="5157537" cy="3833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itle 1">
            <a:extLst>
              <a:ext uri="{FF2B5EF4-FFF2-40B4-BE49-F238E27FC236}">
                <a16:creationId xmlns:a16="http://schemas.microsoft.com/office/drawing/2014/main" id="{3B56A8B6-161D-476E-861C-1B9FD039DF0C}"/>
              </a:ext>
            </a:extLst>
          </p:cNvPr>
          <p:cNvSpPr>
            <a:spLocks noGrp="1"/>
          </p:cNvSpPr>
          <p:nvPr>
            <p:ph type="title"/>
          </p:nvPr>
        </p:nvSpPr>
        <p:spPr>
          <a:xfrm>
            <a:off x="838200" y="365125"/>
            <a:ext cx="10515600" cy="1325563"/>
          </a:xfrm>
        </p:spPr>
        <p:txBody>
          <a:bodyPr/>
          <a:lstStyle/>
          <a:p>
            <a:r>
              <a:rPr lang="en-CA" dirty="0"/>
              <a:t>Scott’s story</a:t>
            </a:r>
          </a:p>
        </p:txBody>
      </p:sp>
      <p:pic>
        <p:nvPicPr>
          <p:cNvPr id="8" name="Picture 7">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9" name="Straight Connector 8">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393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DFA7585B-D5C4-49B1-BDFF-02D1C0B07696}"/>
              </a:ext>
            </a:extLst>
          </p:cNvPr>
          <p:cNvGraphicFramePr>
            <a:graphicFrameLocks noChangeAspect="1"/>
          </p:cNvGraphicFramePr>
          <p:nvPr/>
        </p:nvGraphicFramePr>
        <p:xfrm>
          <a:off x="3144252" y="230940"/>
          <a:ext cx="5903495" cy="5726421"/>
        </p:xfrm>
        <a:graphic>
          <a:graphicData uri="http://schemas.openxmlformats.org/presentationml/2006/ole">
            <mc:AlternateContent xmlns:mc="http://schemas.openxmlformats.org/markup-compatibility/2006">
              <mc:Choice xmlns:v="urn:schemas-microsoft-com:vml" Requires="v">
                <p:oleObj spid="_x0000_s1025" name="Image" r:id="rId4" imgW="25396560" imgH="24634800" progId="Photoshop.Image.16">
                  <p:embed/>
                </p:oleObj>
              </mc:Choice>
              <mc:Fallback>
                <p:oleObj name="Image" r:id="rId4" imgW="25396560" imgH="24634800" progId="Photoshop.Image.16">
                  <p:embed/>
                  <p:pic>
                    <p:nvPicPr>
                      <p:cNvPr id="6" name="Object 5">
                        <a:extLst>
                          <a:ext uri="{FF2B5EF4-FFF2-40B4-BE49-F238E27FC236}">
                            <a16:creationId xmlns:a16="http://schemas.microsoft.com/office/drawing/2014/main" id="{DFA7585B-D5C4-49B1-BDFF-02D1C0B07696}"/>
                          </a:ext>
                        </a:extLst>
                      </p:cNvPr>
                      <p:cNvPicPr/>
                      <p:nvPr/>
                    </p:nvPicPr>
                    <p:blipFill>
                      <a:blip r:embed="rId5"/>
                      <a:stretch>
                        <a:fillRect/>
                      </a:stretch>
                    </p:blipFill>
                    <p:spPr>
                      <a:xfrm>
                        <a:off x="3144252" y="230940"/>
                        <a:ext cx="5903495" cy="5726421"/>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2FA20DF0-5796-4395-9F6E-8BC3A5C409A6}"/>
              </a:ext>
            </a:extLst>
          </p:cNvPr>
          <p:cNvSpPr/>
          <p:nvPr/>
        </p:nvSpPr>
        <p:spPr>
          <a:xfrm>
            <a:off x="0" y="6764546"/>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4DCB2FE5-DFD6-4D6A-BD44-736CD1CA74DE}"/>
              </a:ext>
            </a:extLst>
          </p:cNvPr>
          <p:cNvSpPr/>
          <p:nvPr/>
        </p:nvSpPr>
        <p:spPr>
          <a:xfrm>
            <a:off x="0" y="6764546"/>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a:extLst>
              <a:ext uri="{FF2B5EF4-FFF2-40B4-BE49-F238E27FC236}">
                <a16:creationId xmlns:a16="http://schemas.microsoft.com/office/drawing/2014/main" id="{5D04DF6A-254C-4A9B-87F7-A92CEB32AE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992153"/>
            <a:ext cx="12192000" cy="883920"/>
          </a:xfrm>
          <a:prstGeom prst="rect">
            <a:avLst/>
          </a:prstGeom>
        </p:spPr>
      </p:pic>
      <p:cxnSp>
        <p:nvCxnSpPr>
          <p:cNvPr id="10" name="Straight Connector 9">
            <a:extLst>
              <a:ext uri="{FF2B5EF4-FFF2-40B4-BE49-F238E27FC236}">
                <a16:creationId xmlns:a16="http://schemas.microsoft.com/office/drawing/2014/main" id="{65464C1C-25D4-4D2C-A87D-5BF4A4C0FDA7}"/>
              </a:ext>
            </a:extLst>
          </p:cNvPr>
          <p:cNvCxnSpPr/>
          <p:nvPr/>
        </p:nvCxnSpPr>
        <p:spPr>
          <a:xfrm flipH="1">
            <a:off x="0" y="5992155"/>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875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A305AC5-6A7B-334F-A965-529ABD28F351}"/>
              </a:ext>
            </a:extLst>
          </p:cNvPr>
          <p:cNvSpPr>
            <a:spLocks noGrp="1"/>
          </p:cNvSpPr>
          <p:nvPr>
            <p:ph type="title"/>
          </p:nvPr>
        </p:nvSpPr>
        <p:spPr/>
        <p:txBody>
          <a:bodyPr/>
          <a:lstStyle/>
          <a:p>
            <a:r>
              <a:rPr lang="en-US" dirty="0"/>
              <a:t>Reinforcement Learning</a:t>
            </a:r>
          </a:p>
        </p:txBody>
      </p:sp>
      <p:sp>
        <p:nvSpPr>
          <p:cNvPr id="3" name="Content Placeholder 2">
            <a:extLst>
              <a:ext uri="{FF2B5EF4-FFF2-40B4-BE49-F238E27FC236}">
                <a16:creationId xmlns:a16="http://schemas.microsoft.com/office/drawing/2014/main" id="{C779A59E-D7EC-C145-9D59-982B9561A1AE}"/>
              </a:ext>
            </a:extLst>
          </p:cNvPr>
          <p:cNvSpPr>
            <a:spLocks noGrp="1"/>
          </p:cNvSpPr>
          <p:nvPr>
            <p:ph idx="1"/>
          </p:nvPr>
        </p:nvSpPr>
        <p:spPr/>
        <p:txBody>
          <a:bodyPr/>
          <a:lstStyle/>
          <a:p>
            <a:r>
              <a:rPr lang="en-US" dirty="0"/>
              <a:t>RL means learning by trial and error</a:t>
            </a:r>
          </a:p>
          <a:p>
            <a:r>
              <a:rPr lang="en-US" dirty="0"/>
              <a:t>Instead of typing in equations for f, A, B, Q, R, g </a:t>
            </a:r>
            <a:r>
              <a:rPr lang="en-US" dirty="0" err="1"/>
              <a:t>etc</a:t>
            </a:r>
            <a:r>
              <a:rPr lang="en-US" dirty="0"/>
              <a:t>, we assume the environment can give us these:</a:t>
            </a:r>
          </a:p>
          <a:p>
            <a:pPr lvl="1"/>
            <a:r>
              <a:rPr lang="en-US" dirty="0"/>
              <a:t>What is the f for a robot swimming with flippers?</a:t>
            </a:r>
          </a:p>
          <a:p>
            <a:pPr lvl="2"/>
            <a:r>
              <a:rPr lang="en-US" dirty="0"/>
              <a:t>We can guess it or compute crazy fluid dynamics, but we can more easily just observe its motions over time and use Machine Learning to derive a model</a:t>
            </a:r>
          </a:p>
          <a:p>
            <a:pPr lvl="1"/>
            <a:r>
              <a:rPr lang="en-US" dirty="0"/>
              <a:t>What is the g for winning ping pong? </a:t>
            </a:r>
          </a:p>
          <a:p>
            <a:pPr lvl="2"/>
            <a:r>
              <a:rPr lang="en-US" dirty="0"/>
              <a:t>This is difficult to write by math, but we can easily check the scoreboard during the game</a:t>
            </a:r>
          </a:p>
          <a:p>
            <a:r>
              <a:rPr lang="en-US" dirty="0"/>
              <a:t>We will switch from guaranteed, math-based reasoning to data-driven methods. Model on human development learning. Can we get “AGI”?</a:t>
            </a:r>
          </a:p>
        </p:txBody>
      </p:sp>
    </p:spTree>
    <p:extLst>
      <p:ext uri="{BB962C8B-B14F-4D97-AF65-F5344CB8AC3E}">
        <p14:creationId xmlns:p14="http://schemas.microsoft.com/office/powerpoint/2010/main" val="1919127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9278-B2BB-644A-B143-D80F4727F1FF}"/>
              </a:ext>
            </a:extLst>
          </p:cNvPr>
          <p:cNvSpPr>
            <a:spLocks noGrp="1"/>
          </p:cNvSpPr>
          <p:nvPr>
            <p:ph type="title"/>
          </p:nvPr>
        </p:nvSpPr>
        <p:spPr/>
        <p:txBody>
          <a:bodyPr/>
          <a:lstStyle/>
          <a:p>
            <a:r>
              <a:rPr lang="en-CA" dirty="0" err="1"/>
              <a:t>Goodheart’s</a:t>
            </a:r>
            <a:r>
              <a:rPr lang="en-CA" dirty="0"/>
              <a:t> Law</a:t>
            </a:r>
            <a:endParaRPr lang="en-US" dirty="0"/>
          </a:p>
        </p:txBody>
      </p:sp>
      <p:sp>
        <p:nvSpPr>
          <p:cNvPr id="3" name="Content Placeholder 2">
            <a:extLst>
              <a:ext uri="{FF2B5EF4-FFF2-40B4-BE49-F238E27FC236}">
                <a16:creationId xmlns:a16="http://schemas.microsoft.com/office/drawing/2014/main" id="{F9AF034F-7E91-4B80-AFE2-2E621542D3BB}"/>
              </a:ext>
            </a:extLst>
          </p:cNvPr>
          <p:cNvSpPr>
            <a:spLocks noGrp="1"/>
          </p:cNvSpPr>
          <p:nvPr>
            <p:ph idx="1"/>
          </p:nvPr>
        </p:nvSpPr>
        <p:spPr>
          <a:xfrm>
            <a:off x="838200" y="1520825"/>
            <a:ext cx="10515600" cy="4351338"/>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CA" sz="3900" b="1" i="1" dirty="0"/>
          </a:p>
          <a:p>
            <a:pPr marL="0" marR="0" lvl="0" indent="0" algn="ctr" defTabSz="914400" eaLnBrk="1" fontAlgn="auto" latinLnBrk="0" hangingPunct="1">
              <a:lnSpc>
                <a:spcPct val="100000"/>
              </a:lnSpc>
              <a:spcBef>
                <a:spcPts val="0"/>
              </a:spcBef>
              <a:spcAft>
                <a:spcPts val="0"/>
              </a:spcAft>
              <a:buClrTx/>
              <a:buSzTx/>
              <a:buFontTx/>
              <a:buNone/>
              <a:tabLst/>
              <a:defRPr/>
            </a:pPr>
            <a:r>
              <a:rPr lang="en-CA" sz="3900" b="1" i="1" dirty="0"/>
              <a:t>When a measure becomes a target, </a:t>
            </a:r>
            <a:br>
              <a:rPr lang="en-CA" sz="3900" b="1" i="1" dirty="0"/>
            </a:br>
            <a:r>
              <a:rPr lang="en-CA" sz="3900" b="1" i="1" dirty="0"/>
              <a:t>it ceases to be a good measure.</a:t>
            </a:r>
          </a:p>
          <a:p>
            <a:pPr marL="0" marR="0" lvl="0" indent="0" algn="ctr" defTabSz="914400" eaLnBrk="1" fontAlgn="auto" latinLnBrk="0" hangingPunct="1">
              <a:lnSpc>
                <a:spcPct val="100000"/>
              </a:lnSpc>
              <a:spcBef>
                <a:spcPts val="0"/>
              </a:spcBef>
              <a:spcAft>
                <a:spcPts val="0"/>
              </a:spcAft>
              <a:buClrTx/>
              <a:buSzTx/>
              <a:buFontTx/>
              <a:buNone/>
              <a:tabLst/>
              <a:defRPr/>
            </a:pPr>
            <a:endParaRPr lang="en-CA" dirty="0"/>
          </a:p>
          <a:p>
            <a:pPr marL="0" marR="0" lvl="0" indent="0" algn="ctr" defTabSz="914400" eaLnBrk="1" fontAlgn="auto" latinLnBrk="0" hangingPunct="1">
              <a:lnSpc>
                <a:spcPct val="100000"/>
              </a:lnSpc>
              <a:spcBef>
                <a:spcPts val="0"/>
              </a:spcBef>
              <a:spcAft>
                <a:spcPts val="0"/>
              </a:spcAft>
              <a:buClrTx/>
              <a:buSzTx/>
              <a:buFontTx/>
              <a:buNone/>
              <a:tabLst/>
              <a:defRPr/>
            </a:pPr>
            <a:endParaRPr lang="en-CA" dirty="0"/>
          </a:p>
        </p:txBody>
      </p:sp>
      <p:sp>
        <p:nvSpPr>
          <p:cNvPr id="4" name="Rectangle 3">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llout: Right Arrow 4">
            <a:extLst>
              <a:ext uri="{FF2B5EF4-FFF2-40B4-BE49-F238E27FC236}">
                <a16:creationId xmlns:a16="http://schemas.microsoft.com/office/drawing/2014/main" id="{D846F330-39E4-4CF3-8E04-5D69C562F69D}"/>
              </a:ext>
            </a:extLst>
          </p:cNvPr>
          <p:cNvSpPr/>
          <p:nvPr/>
        </p:nvSpPr>
        <p:spPr>
          <a:xfrm>
            <a:off x="838200" y="3678106"/>
            <a:ext cx="7690104" cy="1591057"/>
          </a:xfrm>
          <a:prstGeom prst="rightArrowCallout">
            <a:avLst>
              <a:gd name="adj1" fmla="val 29070"/>
              <a:gd name="adj2" fmla="val 24491"/>
              <a:gd name="adj3" fmla="val 27544"/>
              <a:gd name="adj4" fmla="val 83157"/>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CA" sz="2400" dirty="0"/>
              <a:t>High interest rate means growing economy?</a:t>
            </a:r>
          </a:p>
          <a:p>
            <a:pPr lvl="0" algn="ctr">
              <a:defRPr/>
            </a:pPr>
            <a:r>
              <a:rPr lang="en-CA" sz="2400" dirty="0"/>
              <a:t>Most lines of code means best programmer?</a:t>
            </a:r>
          </a:p>
          <a:p>
            <a:pPr lvl="0" algn="ctr">
              <a:defRPr/>
            </a:pPr>
            <a:r>
              <a:rPr lang="en-CA" sz="2400" dirty="0"/>
              <a:t>Highest RL value estimate means best action?</a:t>
            </a:r>
            <a:endParaRPr lang="en-CA" dirty="0"/>
          </a:p>
        </p:txBody>
      </p:sp>
      <p:sp>
        <p:nvSpPr>
          <p:cNvPr id="6" name="Rectangle 5">
            <a:extLst>
              <a:ext uri="{FF2B5EF4-FFF2-40B4-BE49-F238E27FC236}">
                <a16:creationId xmlns:a16="http://schemas.microsoft.com/office/drawing/2014/main" id="{C8F0ECD9-CDE8-42B6-8005-BB279E6C8121}"/>
              </a:ext>
            </a:extLst>
          </p:cNvPr>
          <p:cNvSpPr/>
          <p:nvPr/>
        </p:nvSpPr>
        <p:spPr>
          <a:xfrm>
            <a:off x="8528304" y="3810852"/>
            <a:ext cx="3218688" cy="1325563"/>
          </a:xfrm>
          <a:prstGeom prst="rect">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Only if we do not allow </a:t>
            </a:r>
            <a:br>
              <a:rPr lang="en-CA" sz="2400" dirty="0"/>
            </a:br>
            <a:r>
              <a:rPr lang="en-CA" sz="2400" dirty="0"/>
              <a:t>“gaming the system”</a:t>
            </a:r>
          </a:p>
        </p:txBody>
      </p:sp>
      <p:sp>
        <p:nvSpPr>
          <p:cNvPr id="7" name="Rectangle 6">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0" name="Straight Connector 9">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158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DE8F9C0F-918B-4D71-8B22-603815D2AE27}"/>
              </a:ext>
            </a:extLst>
          </p:cNvPr>
          <p:cNvGraphicFramePr>
            <a:graphicFrameLocks noChangeAspect="1"/>
          </p:cNvGraphicFramePr>
          <p:nvPr/>
        </p:nvGraphicFramePr>
        <p:xfrm>
          <a:off x="3320716" y="1655122"/>
          <a:ext cx="5866967" cy="2444477"/>
        </p:xfrm>
        <a:graphic>
          <a:graphicData uri="http://schemas.openxmlformats.org/presentationml/2006/ole">
            <mc:AlternateContent xmlns:mc="http://schemas.openxmlformats.org/markup-compatibility/2006">
              <mc:Choice xmlns:v="urn:schemas-microsoft-com:vml" Requires="v">
                <p:oleObj spid="_x0000_s2049" name="Image" r:id="rId4" imgW="11428560" imgH="4761720" progId="Photoshop.Image.16">
                  <p:embed/>
                </p:oleObj>
              </mc:Choice>
              <mc:Fallback>
                <p:oleObj name="Image" r:id="rId4" imgW="11428560" imgH="4761720" progId="Photoshop.Image.16">
                  <p:embed/>
                  <p:pic>
                    <p:nvPicPr>
                      <p:cNvPr id="4" name="Object 3">
                        <a:extLst>
                          <a:ext uri="{FF2B5EF4-FFF2-40B4-BE49-F238E27FC236}">
                            <a16:creationId xmlns:a16="http://schemas.microsoft.com/office/drawing/2014/main" id="{DE8F9C0F-918B-4D71-8B22-603815D2AE27}"/>
                          </a:ext>
                        </a:extLst>
                      </p:cNvPr>
                      <p:cNvPicPr/>
                      <p:nvPr/>
                    </p:nvPicPr>
                    <p:blipFill>
                      <a:blip r:embed="rId5"/>
                      <a:stretch>
                        <a:fillRect/>
                      </a:stretch>
                    </p:blipFill>
                    <p:spPr>
                      <a:xfrm>
                        <a:off x="3320716" y="1655122"/>
                        <a:ext cx="5866967" cy="244447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89C512-7D3B-431B-95D9-EDF5DFFBD7E6}"/>
                  </a:ext>
                </a:extLst>
              </p:cNvPr>
              <p:cNvSpPr>
                <a:spLocks noGrp="1"/>
              </p:cNvSpPr>
              <p:nvPr>
                <p:ph idx="1"/>
              </p:nvPr>
            </p:nvSpPr>
            <p:spPr>
              <a:xfrm>
                <a:off x="838200" y="280168"/>
                <a:ext cx="10515600" cy="5515226"/>
              </a:xfrm>
            </p:spPr>
            <p:txBody>
              <a:bodyPr>
                <a:normAutofit lnSpcReduction="10000"/>
              </a:bodyPr>
              <a:lstStyle/>
              <a:p>
                <a:r>
                  <a:rPr lang="en-CA" dirty="0"/>
                  <a:t>Stare at the update rule of Q-learning with discrete actions. Remember Q is a neural network that starts with random weights:</a:t>
                </a:r>
              </a:p>
              <a:p>
                <a:pPr marL="0" indent="0">
                  <a:buNone/>
                </a:pPr>
                <a:endParaRPr lang="en-CA" sz="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𝑄</m:t>
                      </m:r>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rPr>
                            <m:t>𝑎</m:t>
                          </m:r>
                        </m:e>
                      </m:d>
                      <m:r>
                        <a:rPr lang="en-CA" i="1">
                          <a:latin typeface="Cambria Math" panose="02040503050406030204" pitchFamily="18" charset="0"/>
                        </a:rPr>
                        <m:t>←</m:t>
                      </m:r>
                      <m:r>
                        <a:rPr lang="en-CA" i="1">
                          <a:latin typeface="Cambria Math" panose="02040503050406030204" pitchFamily="18" charset="0"/>
                        </a:rPr>
                        <m:t>𝑟</m:t>
                      </m:r>
                      <m:r>
                        <a:rPr lang="en-CA" i="1">
                          <a:latin typeface="Cambria Math" panose="02040503050406030204" pitchFamily="18" charset="0"/>
                        </a:rPr>
                        <m:t>+</m:t>
                      </m:r>
                      <m:r>
                        <a:rPr lang="en-CA" i="1">
                          <a:latin typeface="Cambria Math" panose="02040503050406030204" pitchFamily="18" charset="0"/>
                        </a:rPr>
                        <m:t>𝛾</m:t>
                      </m:r>
                      <m:func>
                        <m:funcPr>
                          <m:ctrlPr>
                            <a:rPr lang="en-CA" i="1">
                              <a:latin typeface="Cambria Math" panose="02040503050406030204" pitchFamily="18" charset="0"/>
                            </a:rPr>
                          </m:ctrlPr>
                        </m:funcPr>
                        <m:fName>
                          <m:limLow>
                            <m:limLowPr>
                              <m:ctrlPr>
                                <a:rPr lang="en-CA" i="1">
                                  <a:solidFill>
                                    <a:srgbClr val="FF0000"/>
                                  </a:solidFill>
                                  <a:latin typeface="Cambria Math" panose="02040503050406030204" pitchFamily="18" charset="0"/>
                                </a:rPr>
                              </m:ctrlPr>
                            </m:limLowPr>
                            <m:e>
                              <m:r>
                                <m:rPr>
                                  <m:sty m:val="p"/>
                                </m:rPr>
                                <a:rPr lang="en-CA">
                                  <a:solidFill>
                                    <a:srgbClr val="FF0000"/>
                                  </a:solidFill>
                                  <a:latin typeface="Cambria Math" panose="02040503050406030204" pitchFamily="18" charset="0"/>
                                </a:rPr>
                                <m:t>max</m:t>
                              </m:r>
                            </m:e>
                            <m:lim>
                              <m:sSup>
                                <m:sSupPr>
                                  <m:ctrlPr>
                                    <a:rPr lang="en-CA" i="1">
                                      <a:solidFill>
                                        <a:srgbClr val="FF0000"/>
                                      </a:solidFill>
                                      <a:latin typeface="Cambria Math" panose="02040503050406030204" pitchFamily="18" charset="0"/>
                                    </a:rPr>
                                  </m:ctrlPr>
                                </m:sSupPr>
                                <m:e>
                                  <m:r>
                                    <a:rPr lang="en-CA" i="1">
                                      <a:solidFill>
                                        <a:srgbClr val="FF0000"/>
                                      </a:solidFill>
                                      <a:latin typeface="Cambria Math" panose="02040503050406030204" pitchFamily="18" charset="0"/>
                                    </a:rPr>
                                    <m:t>𝑎</m:t>
                                  </m:r>
                                </m:e>
                                <m:sup>
                                  <m:r>
                                    <a:rPr lang="en-CA" i="1">
                                      <a:solidFill>
                                        <a:srgbClr val="FF0000"/>
                                      </a:solidFill>
                                      <a:latin typeface="Cambria Math" panose="02040503050406030204" pitchFamily="18" charset="0"/>
                                    </a:rPr>
                                    <m:t>′</m:t>
                                  </m:r>
                                </m:sup>
                              </m:sSup>
                            </m:lim>
                          </m:limLow>
                        </m:fName>
                        <m:e>
                          <m:r>
                            <a:rPr lang="en-CA" i="1">
                              <a:latin typeface="Cambria Math" panose="02040503050406030204" pitchFamily="18" charset="0"/>
                            </a:rPr>
                            <m:t>𝑄</m:t>
                          </m:r>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rPr>
                                <m:t>𝑎</m:t>
                              </m:r>
                              <m:r>
                                <a:rPr lang="en-CA" i="1">
                                  <a:latin typeface="Cambria Math" panose="02040503050406030204" pitchFamily="18" charset="0"/>
                                </a:rPr>
                                <m:t>′</m:t>
                              </m:r>
                            </m:e>
                          </m:d>
                        </m:e>
                      </m:func>
                    </m:oMath>
                  </m:oMathPara>
                </a14:m>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r>
                  <a:rPr lang="en-CA" dirty="0"/>
                  <a:t>With errors </a:t>
                </a:r>
                <a14:m>
                  <m:oMath xmlns:m="http://schemas.openxmlformats.org/officeDocument/2006/math">
                    <m:r>
                      <a:rPr lang="en-CA" i="1">
                        <a:latin typeface="Cambria Math" panose="02040503050406030204" pitchFamily="18" charset="0"/>
                      </a:rPr>
                      <m:t>𝜖</m:t>
                    </m:r>
                  </m:oMath>
                </a14:m>
                <a:r>
                  <a:rPr lang="en-CA" dirty="0"/>
                  <a:t> overestimation is likely to occur (</a:t>
                </a:r>
                <a:r>
                  <a:rPr lang="en-CA" dirty="0" err="1"/>
                  <a:t>Thrun</a:t>
                </a:r>
                <a:r>
                  <a:rPr lang="en-CA" dirty="0"/>
                  <a:t> &amp; Schwartz, 1993) (even if error is initially unbiased!)</a:t>
                </a:r>
              </a:p>
              <a:p>
                <a:endParaRPr lang="en-CA" sz="800" dirty="0"/>
              </a:p>
              <a:p>
                <a:pPr marL="0" indent="0">
                  <a:buNone/>
                </a:pPr>
                <a14:m>
                  <m:oMathPara xmlns:m="http://schemas.openxmlformats.org/officeDocument/2006/math">
                    <m:oMathParaPr>
                      <m:jc m:val="center"/>
                    </m:oMathParaPr>
                    <m:oMath xmlns:m="http://schemas.openxmlformats.org/officeDocument/2006/math">
                      <m:r>
                        <m:rPr>
                          <m:sty m:val="p"/>
                        </m:rPr>
                        <a:rPr lang="el-GR" i="1">
                          <a:latin typeface="Cambria Math" panose="02040503050406030204" pitchFamily="18" charset="0"/>
                          <a:ea typeface="Cambria Math" panose="02040503050406030204" pitchFamily="18" charset="0"/>
                        </a:rPr>
                        <m:t>Ε</m:t>
                      </m:r>
                      <m:d>
                        <m:dPr>
                          <m:begChr m:val="["/>
                          <m:endChr m:val="]"/>
                          <m:ctrlPr>
                            <a:rPr lang="en-CA" i="1">
                              <a:latin typeface="Cambria Math" panose="02040503050406030204" pitchFamily="18" charset="0"/>
                              <a:ea typeface="Cambria Math" panose="02040503050406030204" pitchFamily="18" charset="0"/>
                            </a:rPr>
                          </m:ctrlPr>
                        </m:dPr>
                        <m:e>
                          <m:func>
                            <m:funcPr>
                              <m:ctrlPr>
                                <a:rPr lang="en-CA" i="1">
                                  <a:latin typeface="Cambria Math" panose="02040503050406030204" pitchFamily="18" charset="0"/>
                                  <a:ea typeface="Cambria Math" panose="02040503050406030204" pitchFamily="18" charset="0"/>
                                </a:rPr>
                              </m:ctrlPr>
                            </m:funcPr>
                            <m:fName>
                              <m:limLow>
                                <m:limLowPr>
                                  <m:ctrlPr>
                                    <a:rPr lang="en-CA" i="1">
                                      <a:latin typeface="Cambria Math" panose="02040503050406030204" pitchFamily="18" charset="0"/>
                                      <a:ea typeface="Cambria Math" panose="02040503050406030204" pitchFamily="18" charset="0"/>
                                    </a:rPr>
                                  </m:ctrlPr>
                                </m:limLowPr>
                                <m:e>
                                  <m:r>
                                    <m:rPr>
                                      <m:sty m:val="p"/>
                                    </m:rPr>
                                    <a:rPr lang="en-CA">
                                      <a:latin typeface="Cambria Math" panose="02040503050406030204" pitchFamily="18" charset="0"/>
                                      <a:ea typeface="Cambria Math" panose="02040503050406030204" pitchFamily="18" charset="0"/>
                                    </a:rPr>
                                    <m:t>max</m:t>
                                  </m:r>
                                </m:e>
                                <m:lim>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𝑎</m:t>
                                      </m:r>
                                    </m:e>
                                    <m:sup>
                                      <m:r>
                                        <a:rPr lang="en-CA" i="1">
                                          <a:latin typeface="Cambria Math" panose="02040503050406030204" pitchFamily="18" charset="0"/>
                                          <a:ea typeface="Cambria Math" panose="02040503050406030204" pitchFamily="18" charset="0"/>
                                        </a:rPr>
                                        <m:t>′</m:t>
                                      </m:r>
                                    </m:sup>
                                  </m:sSup>
                                </m:lim>
                              </m:limLow>
                            </m:fName>
                            <m:e>
                              <m:d>
                                <m:dPr>
                                  <m:ctrlPr>
                                    <a:rPr lang="en-CA" i="1">
                                      <a:latin typeface="Cambria Math" panose="02040503050406030204" pitchFamily="18" charset="0"/>
                                      <a:ea typeface="Cambria Math" panose="02040503050406030204" pitchFamily="18" charset="0"/>
                                    </a:rPr>
                                  </m:ctrlPr>
                                </m:dPr>
                                <m:e>
                                  <m:r>
                                    <a:rPr lang="en-CA" i="1">
                                      <a:latin typeface="Cambria Math" panose="02040503050406030204" pitchFamily="18" charset="0"/>
                                      <a:ea typeface="Cambria Math" panose="02040503050406030204" pitchFamily="18" charset="0"/>
                                    </a:rPr>
                                    <m:t>𝑄</m:t>
                                  </m:r>
                                  <m:d>
                                    <m:dPr>
                                      <m:ctrlPr>
                                        <a:rPr lang="en-CA" i="1">
                                          <a:latin typeface="Cambria Math" panose="02040503050406030204" pitchFamily="18" charset="0"/>
                                          <a:ea typeface="Cambria Math" panose="02040503050406030204" pitchFamily="18" charset="0"/>
                                        </a:rPr>
                                      </m:ctrlPr>
                                    </m:dPr>
                                    <m:e>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𝑠</m:t>
                                          </m:r>
                                        </m:e>
                                        <m:sup>
                                          <m:r>
                                            <a:rPr lang="en-CA" i="1">
                                              <a:latin typeface="Cambria Math" panose="02040503050406030204" pitchFamily="18" charset="0"/>
                                              <a:ea typeface="Cambria Math" panose="02040503050406030204" pitchFamily="18" charset="0"/>
                                            </a:rPr>
                                            <m:t>′</m:t>
                                          </m:r>
                                        </m:sup>
                                      </m:sSup>
                                      <m:r>
                                        <a:rPr lang="en-CA" i="1">
                                          <a:latin typeface="Cambria Math" panose="02040503050406030204" pitchFamily="18" charset="0"/>
                                          <a:ea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𝑎</m:t>
                                          </m:r>
                                        </m:e>
                                        <m:sup>
                                          <m:r>
                                            <a:rPr lang="en-CA" i="1">
                                              <a:latin typeface="Cambria Math" panose="02040503050406030204" pitchFamily="18" charset="0"/>
                                              <a:ea typeface="Cambria Math" panose="02040503050406030204" pitchFamily="18" charset="0"/>
                                            </a:rPr>
                                            <m:t>′</m:t>
                                          </m:r>
                                        </m:sup>
                                      </m:sSup>
                                    </m:e>
                                  </m:d>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𝜖</m:t>
                                  </m:r>
                                </m:e>
                              </m:d>
                            </m:e>
                          </m:func>
                        </m:e>
                      </m:d>
                      <m:r>
                        <a:rPr lang="en-CA" i="1">
                          <a:latin typeface="Cambria Math" panose="02040503050406030204" pitchFamily="18" charset="0"/>
                          <a:ea typeface="Cambria Math" panose="02040503050406030204" pitchFamily="18" charset="0"/>
                        </a:rPr>
                        <m:t>&gt;</m:t>
                      </m:r>
                      <m:r>
                        <m:rPr>
                          <m:sty m:val="p"/>
                        </m:rPr>
                        <a:rPr lang="el-GR" i="1">
                          <a:latin typeface="Cambria Math" panose="02040503050406030204" pitchFamily="18" charset="0"/>
                          <a:ea typeface="Cambria Math" panose="02040503050406030204" pitchFamily="18" charset="0"/>
                        </a:rPr>
                        <m:t>Ε</m:t>
                      </m:r>
                      <m:d>
                        <m:dPr>
                          <m:begChr m:val="["/>
                          <m:endChr m:val="]"/>
                          <m:ctrlPr>
                            <a:rPr lang="en-CA" i="1">
                              <a:latin typeface="Cambria Math" panose="02040503050406030204" pitchFamily="18" charset="0"/>
                              <a:ea typeface="Cambria Math" panose="02040503050406030204" pitchFamily="18" charset="0"/>
                            </a:rPr>
                          </m:ctrlPr>
                        </m:dPr>
                        <m:e>
                          <m:func>
                            <m:funcPr>
                              <m:ctrlPr>
                                <a:rPr lang="en-CA" i="1">
                                  <a:latin typeface="Cambria Math" panose="02040503050406030204" pitchFamily="18" charset="0"/>
                                  <a:ea typeface="Cambria Math" panose="02040503050406030204" pitchFamily="18" charset="0"/>
                                </a:rPr>
                              </m:ctrlPr>
                            </m:funcPr>
                            <m:fName>
                              <m:limLow>
                                <m:limLowPr>
                                  <m:ctrlPr>
                                    <a:rPr lang="en-CA" i="1">
                                      <a:latin typeface="Cambria Math" panose="02040503050406030204" pitchFamily="18" charset="0"/>
                                      <a:ea typeface="Cambria Math" panose="02040503050406030204" pitchFamily="18" charset="0"/>
                                    </a:rPr>
                                  </m:ctrlPr>
                                </m:limLowPr>
                                <m:e>
                                  <m:r>
                                    <m:rPr>
                                      <m:sty m:val="p"/>
                                    </m:rPr>
                                    <a:rPr lang="en-CA">
                                      <a:latin typeface="Cambria Math" panose="02040503050406030204" pitchFamily="18" charset="0"/>
                                      <a:ea typeface="Cambria Math" panose="02040503050406030204" pitchFamily="18" charset="0"/>
                                    </a:rPr>
                                    <m:t>max</m:t>
                                  </m:r>
                                </m:e>
                                <m:lim>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𝑎</m:t>
                                      </m:r>
                                    </m:e>
                                    <m:sup>
                                      <m:r>
                                        <a:rPr lang="en-CA" i="1">
                                          <a:latin typeface="Cambria Math" panose="02040503050406030204" pitchFamily="18" charset="0"/>
                                          <a:ea typeface="Cambria Math" panose="02040503050406030204" pitchFamily="18" charset="0"/>
                                        </a:rPr>
                                        <m:t>′</m:t>
                                      </m:r>
                                    </m:sup>
                                  </m:sSup>
                                </m:lim>
                              </m:limLow>
                            </m:fName>
                            <m:e>
                              <m:r>
                                <a:rPr lang="en-CA" i="1">
                                  <a:latin typeface="Cambria Math" panose="02040503050406030204" pitchFamily="18" charset="0"/>
                                  <a:ea typeface="Cambria Math" panose="02040503050406030204" pitchFamily="18" charset="0"/>
                                </a:rPr>
                                <m:t>𝑄</m:t>
                              </m:r>
                              <m:d>
                                <m:dPr>
                                  <m:ctrlPr>
                                    <a:rPr lang="en-CA" i="1">
                                      <a:latin typeface="Cambria Math" panose="02040503050406030204" pitchFamily="18" charset="0"/>
                                      <a:ea typeface="Cambria Math" panose="02040503050406030204" pitchFamily="18" charset="0"/>
                                    </a:rPr>
                                  </m:ctrlPr>
                                </m:dPr>
                                <m:e>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𝑠</m:t>
                                      </m:r>
                                    </m:e>
                                    <m:sup>
                                      <m:r>
                                        <a:rPr lang="en-CA" i="1">
                                          <a:latin typeface="Cambria Math" panose="02040503050406030204" pitchFamily="18" charset="0"/>
                                          <a:ea typeface="Cambria Math" panose="02040503050406030204" pitchFamily="18" charset="0"/>
                                        </a:rPr>
                                        <m:t>′</m:t>
                                      </m:r>
                                    </m:sup>
                                  </m:sSup>
                                  <m:r>
                                    <a:rPr lang="en-CA" i="1">
                                      <a:latin typeface="Cambria Math" panose="02040503050406030204" pitchFamily="18" charset="0"/>
                                      <a:ea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𝑎</m:t>
                                      </m:r>
                                    </m:e>
                                    <m:sup>
                                      <m:r>
                                        <a:rPr lang="en-CA" i="1">
                                          <a:latin typeface="Cambria Math" panose="02040503050406030204" pitchFamily="18" charset="0"/>
                                          <a:ea typeface="Cambria Math" panose="02040503050406030204" pitchFamily="18" charset="0"/>
                                        </a:rPr>
                                        <m:t>′</m:t>
                                      </m:r>
                                    </m:sup>
                                  </m:sSup>
                                </m:e>
                              </m:d>
                            </m:e>
                          </m:func>
                        </m:e>
                      </m:d>
                    </m:oMath>
                  </m:oMathPara>
                </a14:m>
                <a:endParaRPr lang="en-CA" dirty="0"/>
              </a:p>
              <a:p>
                <a:pPr marL="0" indent="0">
                  <a:buNone/>
                </a:pPr>
                <a:endParaRPr lang="en-CA" dirty="0"/>
              </a:p>
              <a:p>
                <a:pPr marL="0" indent="0">
                  <a:buNone/>
                </a:pPr>
                <a:endParaRPr lang="en-CA" dirty="0"/>
              </a:p>
            </p:txBody>
          </p:sp>
        </mc:Choice>
        <mc:Fallback xmlns="">
          <p:sp>
            <p:nvSpPr>
              <p:cNvPr id="3" name="Content Placeholder 2">
                <a:extLst>
                  <a:ext uri="{FF2B5EF4-FFF2-40B4-BE49-F238E27FC236}">
                    <a16:creationId xmlns:a16="http://schemas.microsoft.com/office/drawing/2014/main" xmlns:a14="http://schemas.microsoft.com/office/drawing/2010/main" xmlns="" id="{2289C512-7D3B-431B-95D9-EDF5DFFBD7E6}"/>
                  </a:ext>
                </a:extLst>
              </p:cNvPr>
              <p:cNvSpPr>
                <a:spLocks noGrp="1" noRot="1" noChangeAspect="1" noMove="1" noResize="1" noEditPoints="1" noAdjustHandles="1" noChangeArrowheads="1" noChangeShapeType="1" noTextEdit="1"/>
              </p:cNvSpPr>
              <p:nvPr>
                <p:ph idx="1"/>
              </p:nvPr>
            </p:nvSpPr>
            <p:spPr>
              <a:xfrm>
                <a:off x="838200" y="280168"/>
                <a:ext cx="10515600" cy="5515226"/>
              </a:xfrm>
              <a:blipFill rotWithShape="0">
                <a:blip r:embed="rId6"/>
                <a:stretch>
                  <a:fillRect l="-1043" t="-254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4B38E47-82A8-4394-92F8-9FC336B1026F}"/>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a:extLst>
              <a:ext uri="{FF2B5EF4-FFF2-40B4-BE49-F238E27FC236}">
                <a16:creationId xmlns:a16="http://schemas.microsoft.com/office/drawing/2014/main" id="{5D04DF6A-254C-4A9B-87F7-A92CEB32AE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0" name="Straight Connector 9">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565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265D-24E5-4C1C-A8DA-7A6F1F0F0C41}"/>
              </a:ext>
            </a:extLst>
          </p:cNvPr>
          <p:cNvSpPr>
            <a:spLocks noGrp="1"/>
          </p:cNvSpPr>
          <p:nvPr>
            <p:ph type="title"/>
          </p:nvPr>
        </p:nvSpPr>
        <p:spPr/>
        <p:txBody>
          <a:bodyPr/>
          <a:lstStyle/>
          <a:p>
            <a:r>
              <a:rPr lang="en-CA" dirty="0"/>
              <a:t>Actor Critic is also expected to over-estimate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C72B15-3B38-46ED-BBC2-2464E6388A31}"/>
                  </a:ext>
                </a:extLst>
              </p:cNvPr>
              <p:cNvSpPr>
                <a:spLocks noGrp="1"/>
              </p:cNvSpPr>
              <p:nvPr>
                <p:ph idx="1"/>
              </p:nvPr>
            </p:nvSpPr>
            <p:spPr/>
            <p:txBody>
              <a:bodyPr>
                <a:normAutofit/>
              </a:bodyPr>
              <a:lstStyle/>
              <a:p>
                <a:r>
                  <a:rPr lang="en-CA" dirty="0"/>
                  <a:t>Recall the Policy Gradient learning updates:</a:t>
                </a:r>
              </a:p>
              <a:p>
                <a:endParaRPr lang="en-CA" sz="900"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𝑄</m:t>
                      </m:r>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rPr>
                            <m:t>𝑎</m:t>
                          </m:r>
                        </m:e>
                      </m:d>
                      <m:r>
                        <a:rPr lang="en-CA" i="1">
                          <a:latin typeface="Cambria Math" panose="02040503050406030204" pitchFamily="18" charset="0"/>
                        </a:rPr>
                        <m:t>←</m:t>
                      </m:r>
                      <m:r>
                        <a:rPr lang="en-CA" i="1">
                          <a:latin typeface="Cambria Math" panose="02040503050406030204" pitchFamily="18" charset="0"/>
                        </a:rPr>
                        <m:t>𝑟</m:t>
                      </m:r>
                      <m:r>
                        <a:rPr lang="en-CA" i="1">
                          <a:latin typeface="Cambria Math" panose="02040503050406030204" pitchFamily="18" charset="0"/>
                        </a:rPr>
                        <m:t>+</m:t>
                      </m:r>
                      <m:r>
                        <a:rPr lang="en-CA" i="1">
                          <a:latin typeface="Cambria Math" panose="02040503050406030204" pitchFamily="18" charset="0"/>
                        </a:rPr>
                        <m:t>𝛾</m:t>
                      </m:r>
                      <m:r>
                        <a:rPr lang="en-CA" i="1">
                          <a:latin typeface="Cambria Math" panose="02040503050406030204" pitchFamily="18" charset="0"/>
                        </a:rPr>
                        <m:t>𝑄</m:t>
                      </m:r>
                      <m:r>
                        <a:rPr lang="en-CA" b="0" i="1" smtClean="0">
                          <a:latin typeface="Cambria Math" panose="02040503050406030204" pitchFamily="18" charset="0"/>
                        </a:rPr>
                        <m:t>′</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m:t>
                              </m:r>
                            </m:sup>
                          </m:sSup>
                        </m:e>
                      </m:d>
                      <m:r>
                        <a:rPr lang="en-CA" b="0" i="1"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m:t>
                          </m:r>
                        </m:sup>
                      </m:sSup>
                      <m:r>
                        <a:rPr lang="en-CA" b="0" i="1" smtClean="0">
                          <a:latin typeface="Cambria Math" panose="02040503050406030204" pitchFamily="18" charset="0"/>
                        </a:rPr>
                        <m:t>)</m:t>
                      </m:r>
                    </m:oMath>
                  </m:oMathPara>
                </a14:m>
                <a:endParaRPr lang="en-CA" dirty="0"/>
              </a:p>
              <a:p>
                <a:endParaRPr lang="en-CA" sz="800" dirty="0"/>
              </a:p>
              <a:p>
                <a:pPr marL="0" indent="0">
                  <a:buNone/>
                </a:pPr>
                <a14:m>
                  <m:oMathPara xmlns:m="http://schemas.openxmlformats.org/officeDocument/2006/math">
                    <m:oMathParaPr>
                      <m:jc m:val="centerGroup"/>
                    </m:oMathParaPr>
                    <m:oMath xmlns:m="http://schemas.openxmlformats.org/officeDocument/2006/math">
                      <m:r>
                        <a:rPr lang="en-CA" b="0" i="0" smtClean="0">
                          <a:latin typeface="Cambria Math" panose="02040503050406030204" pitchFamily="18" charset="0"/>
                        </a:rPr>
                        <m:t>𝛻</m:t>
                      </m:r>
                      <m:r>
                        <a:rPr lang="en-CA" b="0" i="1" smtClean="0">
                          <a:latin typeface="Cambria Math" panose="02040503050406030204" pitchFamily="18" charset="0"/>
                        </a:rPr>
                        <m:t>𝐽</m:t>
                      </m:r>
                      <m:d>
                        <m:dPr>
                          <m:ctrlPr>
                            <a:rPr lang="en-CA" b="0" i="1" smtClean="0">
                              <a:latin typeface="Cambria Math" panose="02040503050406030204" pitchFamily="18" charset="0"/>
                            </a:rPr>
                          </m:ctrlPr>
                        </m:dPr>
                        <m:e>
                          <m:r>
                            <a:rPr lang="en-CA" b="0" i="1" smtClean="0">
                              <a:latin typeface="Cambria Math" panose="02040503050406030204" pitchFamily="18" charset="0"/>
                            </a:rPr>
                            <m:t>𝜋</m:t>
                          </m:r>
                        </m:e>
                      </m:d>
                      <m:r>
                        <a:rPr lang="en-CA" b="0" i="1" smtClean="0">
                          <a:latin typeface="Cambria Math" panose="02040503050406030204" pitchFamily="18" charset="0"/>
                        </a:rPr>
                        <m:t>=</m:t>
                      </m:r>
                      <m:r>
                        <a:rPr lang="en-CA" b="0" i="0" smtClean="0">
                          <a:latin typeface="Cambria Math" panose="02040503050406030204" pitchFamily="18" charset="0"/>
                        </a:rPr>
                        <m:t>𝛻</m:t>
                      </m:r>
                      <m:r>
                        <a:rPr lang="en-CA" b="0" i="1" smtClean="0">
                          <a:latin typeface="Cambria Math" panose="02040503050406030204" pitchFamily="18" charset="0"/>
                        </a:rPr>
                        <m:t>𝑄</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m:t>
                          </m:r>
                          <m:r>
                            <a:rPr lang="en-CA" b="0" i="1" smtClean="0">
                              <a:latin typeface="Cambria Math" panose="02040503050406030204" pitchFamily="18" charset="0"/>
                            </a:rPr>
                            <m:t>𝑎</m:t>
                          </m:r>
                        </m:e>
                      </m:d>
                      <m:sSub>
                        <m:sSubPr>
                          <m:ctrlPr>
                            <a:rPr lang="en-CA" b="0" i="1" smtClean="0">
                              <a:latin typeface="Cambria Math" panose="02040503050406030204" pitchFamily="18" charset="0"/>
                            </a:rPr>
                          </m:ctrlPr>
                        </m:sSubPr>
                        <m:e>
                          <m:d>
                            <m:dPr>
                              <m:begChr m:val=""/>
                              <m:endChr m:val="|"/>
                              <m:ctrlPr>
                                <a:rPr lang="en-CA" b="0" i="1" smtClean="0">
                                  <a:latin typeface="Cambria Math" panose="02040503050406030204" pitchFamily="18" charset="0"/>
                                </a:rPr>
                              </m:ctrlPr>
                            </m:dPr>
                            <m:e>
                              <m:r>
                                <a:rPr lang="en-CA">
                                  <a:latin typeface="Cambria Math" panose="02040503050406030204" pitchFamily="18" charset="0"/>
                                </a:rPr>
                                <m:t>​</m:t>
                              </m:r>
                            </m:e>
                          </m:d>
                        </m:e>
                        <m:sub>
                          <m:r>
                            <m:rPr>
                              <m:sty m:val="p"/>
                            </m:rPr>
                            <a:rPr lang="en-CA" b="0" i="0" smtClean="0">
                              <a:latin typeface="Cambria Math" panose="02040503050406030204" pitchFamily="18" charset="0"/>
                            </a:rPr>
                            <m:t>a</m:t>
                          </m:r>
                          <m:r>
                            <a:rPr lang="en-CA" b="0" i="1"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𝑠</m:t>
                          </m:r>
                          <m:r>
                            <a:rPr lang="en-CA" b="0" i="1" smtClean="0">
                              <a:latin typeface="Cambria Math" panose="02040503050406030204" pitchFamily="18" charset="0"/>
                            </a:rPr>
                            <m:t>)</m:t>
                          </m:r>
                        </m:sub>
                      </m:sSub>
                      <m:r>
                        <a:rPr lang="en-CA" b="0" i="0"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𝑠</m:t>
                      </m:r>
                      <m:r>
                        <a:rPr lang="en-CA" b="0" i="1" smtClean="0">
                          <a:latin typeface="Cambria Math" panose="02040503050406030204" pitchFamily="18" charset="0"/>
                        </a:rPr>
                        <m:t>)</m:t>
                      </m:r>
                    </m:oMath>
                  </m:oMathPara>
                </a14:m>
                <a:endParaRPr lang="en-CA" dirty="0"/>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𝛼</m:t>
                      </m:r>
                      <m:r>
                        <a:rPr lang="en-CA" b="0" i="0" smtClean="0">
                          <a:latin typeface="Cambria Math" panose="02040503050406030204" pitchFamily="18" charset="0"/>
                        </a:rPr>
                        <m:t>𝛻</m:t>
                      </m:r>
                      <m:r>
                        <a:rPr lang="en-CA" b="0" i="1" smtClean="0">
                          <a:latin typeface="Cambria Math" panose="02040503050406030204" pitchFamily="18" charset="0"/>
                        </a:rPr>
                        <m:t>𝐽</m:t>
                      </m:r>
                      <m:d>
                        <m:dPr>
                          <m:ctrlPr>
                            <a:rPr lang="en-CA" b="0" i="1" smtClean="0">
                              <a:latin typeface="Cambria Math" panose="02040503050406030204" pitchFamily="18" charset="0"/>
                            </a:rPr>
                          </m:ctrlPr>
                        </m:dPr>
                        <m:e>
                          <m:r>
                            <a:rPr lang="en-CA" b="0" i="1" smtClean="0">
                              <a:latin typeface="Cambria Math" panose="02040503050406030204" pitchFamily="18" charset="0"/>
                            </a:rPr>
                            <m:t>𝜋</m:t>
                          </m:r>
                        </m:e>
                      </m:d>
                    </m:oMath>
                  </m:oMathPara>
                </a14:m>
                <a:endParaRPr lang="en-CA" b="0" dirty="0"/>
              </a:p>
              <a:p>
                <a:r>
                  <a:rPr lang="en-CA" dirty="0"/>
                  <a:t>We are the first to show the gradient is expected to choose the an action that over-estimates when Q has noise</a:t>
                </a:r>
              </a:p>
              <a:p>
                <a:pPr marL="0" indent="0">
                  <a:buNone/>
                </a:pPr>
                <a:endParaRPr lang="en-CA" dirty="0"/>
              </a:p>
            </p:txBody>
          </p:sp>
        </mc:Choice>
        <mc:Fallback xmlns="">
          <p:sp>
            <p:nvSpPr>
              <p:cNvPr id="3" name="Content Placeholder 2">
                <a:extLst>
                  <a:ext uri="{FF2B5EF4-FFF2-40B4-BE49-F238E27FC236}">
                    <a16:creationId xmlns="" xmlns:a16="http://schemas.microsoft.com/office/drawing/2014/main" xmlns:a14="http://schemas.microsoft.com/office/drawing/2010/main" id="{C4C72B15-3B38-46ED-BBC2-2464E6388A31}"/>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a:extLst>
              <a:ext uri="{FF2B5EF4-FFF2-40B4-BE49-F238E27FC236}">
                <a16:creationId xmlns:a16="http://schemas.microsoft.com/office/drawing/2014/main" id="{E4B38E47-82A8-4394-92F8-9FC336B1026F}"/>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0" name="Straight Connector 9">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622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CD90-C261-4CD6-AA09-6DE99489F41F}"/>
              </a:ext>
            </a:extLst>
          </p:cNvPr>
          <p:cNvSpPr>
            <a:spLocks noGrp="1"/>
          </p:cNvSpPr>
          <p:nvPr>
            <p:ph type="title"/>
          </p:nvPr>
        </p:nvSpPr>
        <p:spPr/>
        <p:txBody>
          <a:bodyPr/>
          <a:lstStyle/>
          <a:p>
            <a:r>
              <a:rPr lang="en-CA" dirty="0"/>
              <a:t>Double Q-Learning: Known for discrete MDP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AA4C46-D656-48DA-AF75-5A8AB8175B4E}"/>
                  </a:ext>
                </a:extLst>
              </p:cNvPr>
              <p:cNvSpPr>
                <a:spLocks noGrp="1"/>
              </p:cNvSpPr>
              <p:nvPr>
                <p:ph idx="1"/>
              </p:nvPr>
            </p:nvSpPr>
            <p:spPr/>
            <p:txBody>
              <a:bodyPr>
                <a:normAutofit/>
              </a:bodyPr>
              <a:lstStyle/>
              <a:p>
                <a:r>
                  <a:rPr lang="en-CA" dirty="0"/>
                  <a:t>A strategy for reducing overestimation bias is to use two independent estimates of the value function (van Hasselt, 2010):</a:t>
                </a:r>
              </a:p>
              <a:p>
                <a:endParaRPr lang="en-CA" dirty="0"/>
              </a:p>
              <a:p>
                <a:pPr marL="0" indent="0">
                  <a:buNone/>
                </a:pPr>
                <a14:m>
                  <m:oMathPara xmlns:m="http://schemas.openxmlformats.org/officeDocument/2006/math">
                    <m:oMathParaPr>
                      <m:jc m:val="centerGroup"/>
                    </m:oMathParaPr>
                    <m:oMath xmlns:m="http://schemas.openxmlformats.org/officeDocument/2006/math">
                      <m:sSub>
                        <m:sSubPr>
                          <m:ctrlPr>
                            <a:rPr lang="en-CA" b="0" i="1" smtClean="0">
                              <a:solidFill>
                                <a:srgbClr val="FF0000"/>
                              </a:solidFill>
                              <a:latin typeface="Cambria Math" panose="02040503050406030204" pitchFamily="18" charset="0"/>
                            </a:rPr>
                          </m:ctrlPr>
                        </m:sSubPr>
                        <m:e>
                          <m:r>
                            <a:rPr lang="en-CA" b="0" i="1" smtClean="0">
                              <a:solidFill>
                                <a:srgbClr val="FF0000"/>
                              </a:solidFill>
                              <a:latin typeface="Cambria Math" panose="02040503050406030204" pitchFamily="18" charset="0"/>
                            </a:rPr>
                            <m:t>𝑄</m:t>
                          </m:r>
                        </m:e>
                        <m:sub>
                          <m:r>
                            <a:rPr lang="en-CA" b="0" i="1" smtClean="0">
                              <a:solidFill>
                                <a:srgbClr val="FF0000"/>
                              </a:solidFill>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𝑟</m:t>
                      </m:r>
                      <m:r>
                        <a:rPr lang="en-CA" b="0" i="1" smtClean="0">
                          <a:latin typeface="Cambria Math" panose="02040503050406030204" pitchFamily="18" charset="0"/>
                        </a:rPr>
                        <m:t>+</m:t>
                      </m:r>
                      <m:r>
                        <a:rPr lang="en-CA" b="0" i="1" smtClean="0">
                          <a:latin typeface="Cambria Math" panose="02040503050406030204" pitchFamily="18" charset="0"/>
                        </a:rPr>
                        <m:t>𝛾</m:t>
                      </m:r>
                      <m:sSubSup>
                        <m:sSubSupPr>
                          <m:ctrlPr>
                            <a:rPr lang="en-CA" b="0" i="1" smtClean="0">
                              <a:solidFill>
                                <a:schemeClr val="accent1">
                                  <a:lumMod val="75000"/>
                                </a:schemeClr>
                              </a:solidFill>
                              <a:latin typeface="Cambria Math" panose="02040503050406030204" pitchFamily="18" charset="0"/>
                            </a:rPr>
                          </m:ctrlPr>
                        </m:sSubSupPr>
                        <m:e>
                          <m:r>
                            <a:rPr lang="en-CA" b="0" i="1" smtClean="0">
                              <a:solidFill>
                                <a:schemeClr val="accent1">
                                  <a:lumMod val="75000"/>
                                </a:schemeClr>
                              </a:solidFill>
                              <a:latin typeface="Cambria Math" panose="02040503050406030204" pitchFamily="18" charset="0"/>
                            </a:rPr>
                            <m:t>𝑄</m:t>
                          </m:r>
                        </m:e>
                        <m:sub>
                          <m:r>
                            <a:rPr lang="en-CA" b="0" i="1" smtClean="0">
                              <a:solidFill>
                                <a:schemeClr val="accent1">
                                  <a:lumMod val="75000"/>
                                </a:schemeClr>
                              </a:solidFill>
                              <a:latin typeface="Cambria Math" panose="02040503050406030204" pitchFamily="18" charset="0"/>
                            </a:rPr>
                            <m:t>2</m:t>
                          </m:r>
                        </m:sub>
                        <m:sup>
                          <m:r>
                            <a:rPr lang="en-CA" b="0" i="1" smtClean="0">
                              <a:solidFill>
                                <a:schemeClr val="accent1">
                                  <a:lumMod val="75000"/>
                                </a:schemeClr>
                              </a:solidFill>
                              <a:latin typeface="Cambria Math" panose="02040503050406030204" pitchFamily="18" charset="0"/>
                            </a:rPr>
                            <m:t>′</m:t>
                          </m:r>
                        </m:sup>
                      </m:sSubSup>
                      <m:r>
                        <a:rPr lang="en-CA" b="0" i="1" smtClean="0">
                          <a:solidFill>
                            <a:srgbClr val="0070C0"/>
                          </a:solidFill>
                          <a:latin typeface="Cambria Math" panose="02040503050406030204" pitchFamily="18" charset="0"/>
                        </a:rPr>
                        <m:t> </m:t>
                      </m:r>
                      <m:r>
                        <a:rPr lang="en-CA" b="0" i="1" smtClean="0">
                          <a:latin typeface="Cambria Math" panose="02040503050406030204" pitchFamily="18" charset="0"/>
                        </a:rPr>
                        <m:t>(</m:t>
                      </m:r>
                      <m:r>
                        <a:rPr lang="en-CA" b="0" i="1" smtClean="0">
                          <a:latin typeface="Cambria Math" panose="02040503050406030204" pitchFamily="18" charset="0"/>
                        </a:rPr>
                        <m:t>𝑠</m:t>
                      </m:r>
                      <m:r>
                        <a:rPr lang="en-CA" b="0" i="1" smtClean="0">
                          <a:latin typeface="Cambria Math" panose="02040503050406030204" pitchFamily="18" charset="0"/>
                        </a:rPr>
                        <m:t>′,</m:t>
                      </m:r>
                      <m:sSubSup>
                        <m:sSubSupPr>
                          <m:ctrlPr>
                            <a:rPr lang="en-CA" b="0" i="1" smtClean="0">
                              <a:solidFill>
                                <a:srgbClr val="C00000"/>
                              </a:solidFill>
                              <a:latin typeface="Cambria Math" panose="02040503050406030204" pitchFamily="18" charset="0"/>
                            </a:rPr>
                          </m:ctrlPr>
                        </m:sSubSupPr>
                        <m:e>
                          <m:r>
                            <a:rPr lang="en-CA" b="0" i="1" smtClean="0">
                              <a:solidFill>
                                <a:srgbClr val="C00000"/>
                              </a:solidFill>
                              <a:latin typeface="Cambria Math" panose="02040503050406030204" pitchFamily="18" charset="0"/>
                            </a:rPr>
                            <m:t>𝜋</m:t>
                          </m:r>
                        </m:e>
                        <m:sub>
                          <m:r>
                            <a:rPr lang="en-CA" b="0" i="1" smtClean="0">
                              <a:solidFill>
                                <a:srgbClr val="C00000"/>
                              </a:solidFill>
                              <a:latin typeface="Cambria Math" panose="02040503050406030204" pitchFamily="18" charset="0"/>
                            </a:rPr>
                            <m:t>1</m:t>
                          </m:r>
                        </m:sub>
                        <m:sup>
                          <m:r>
                            <a:rPr lang="en-CA" b="0" i="1" smtClean="0">
                              <a:solidFill>
                                <a:srgbClr val="C00000"/>
                              </a:solidFill>
                              <a:latin typeface="Cambria Math" panose="02040503050406030204" pitchFamily="18" charset="0"/>
                            </a:rPr>
                            <m:t>′</m:t>
                          </m:r>
                        </m:sup>
                      </m:sSubSup>
                      <m:r>
                        <a:rPr lang="en-CA" b="0" i="1" smtClean="0">
                          <a:latin typeface="Cambria Math" panose="02040503050406030204" pitchFamily="18" charset="0"/>
                        </a:rPr>
                        <m:t>)</m:t>
                      </m:r>
                    </m:oMath>
                  </m:oMathPara>
                </a14:m>
                <a:endParaRPr lang="en-CA" dirty="0"/>
              </a:p>
              <a:p>
                <a:pPr marL="0" indent="0">
                  <a:buNone/>
                </a:pPr>
                <a14:m>
                  <m:oMathPara xmlns:m="http://schemas.openxmlformats.org/officeDocument/2006/math">
                    <m:oMathParaPr>
                      <m:jc m:val="centerGroup"/>
                    </m:oMathParaPr>
                    <m:oMath xmlns:m="http://schemas.openxmlformats.org/officeDocument/2006/math">
                      <m:sSub>
                        <m:sSubPr>
                          <m:ctrlPr>
                            <a:rPr lang="en-CA" b="0" i="1" smtClean="0">
                              <a:solidFill>
                                <a:srgbClr val="0070C0"/>
                              </a:solidFill>
                              <a:latin typeface="Cambria Math" panose="02040503050406030204" pitchFamily="18" charset="0"/>
                            </a:rPr>
                          </m:ctrlPr>
                        </m:sSubPr>
                        <m:e>
                          <m:r>
                            <a:rPr lang="en-CA" b="0" i="1" smtClean="0">
                              <a:solidFill>
                                <a:srgbClr val="0070C0"/>
                              </a:solidFill>
                              <a:latin typeface="Cambria Math" panose="02040503050406030204" pitchFamily="18" charset="0"/>
                            </a:rPr>
                            <m:t>𝑄</m:t>
                          </m:r>
                        </m:e>
                        <m:sub>
                          <m:r>
                            <a:rPr lang="en-CA" b="0" i="1" smtClean="0">
                              <a:solidFill>
                                <a:srgbClr val="0070C0"/>
                              </a:solidFill>
                              <a:latin typeface="Cambria Math" panose="02040503050406030204" pitchFamily="18" charset="0"/>
                            </a:rPr>
                            <m:t>2</m:t>
                          </m:r>
                        </m:sub>
                      </m:sSub>
                      <m:r>
                        <a:rPr lang="en-CA" b="0" i="1" smtClean="0">
                          <a:latin typeface="Cambria Math" panose="02040503050406030204" pitchFamily="18" charset="0"/>
                        </a:rPr>
                        <m:t>←</m:t>
                      </m:r>
                      <m:r>
                        <a:rPr lang="en-CA" i="1">
                          <a:latin typeface="Cambria Math" panose="02040503050406030204" pitchFamily="18" charset="0"/>
                        </a:rPr>
                        <m:t>𝑟</m:t>
                      </m:r>
                      <m:r>
                        <a:rPr lang="en-CA" i="1">
                          <a:latin typeface="Cambria Math" panose="02040503050406030204" pitchFamily="18" charset="0"/>
                        </a:rPr>
                        <m:t>+</m:t>
                      </m:r>
                      <m:r>
                        <a:rPr lang="en-CA" i="1">
                          <a:latin typeface="Cambria Math" panose="02040503050406030204" pitchFamily="18" charset="0"/>
                        </a:rPr>
                        <m:t>𝛾</m:t>
                      </m:r>
                      <m:sSubSup>
                        <m:sSubSupPr>
                          <m:ctrlPr>
                            <a:rPr lang="en-CA" b="0" i="1" smtClean="0">
                              <a:solidFill>
                                <a:srgbClr val="C00000"/>
                              </a:solidFill>
                              <a:latin typeface="Cambria Math" panose="02040503050406030204" pitchFamily="18" charset="0"/>
                            </a:rPr>
                          </m:ctrlPr>
                        </m:sSubSupPr>
                        <m:e>
                          <m:r>
                            <a:rPr lang="en-CA" b="0" i="1" smtClean="0">
                              <a:solidFill>
                                <a:srgbClr val="C00000"/>
                              </a:solidFill>
                              <a:latin typeface="Cambria Math" panose="02040503050406030204" pitchFamily="18" charset="0"/>
                            </a:rPr>
                            <m:t>𝑄</m:t>
                          </m:r>
                        </m:e>
                        <m:sub>
                          <m:r>
                            <a:rPr lang="en-CA" b="0" i="1" smtClean="0">
                              <a:solidFill>
                                <a:srgbClr val="C00000"/>
                              </a:solidFill>
                              <a:latin typeface="Cambria Math" panose="02040503050406030204" pitchFamily="18" charset="0"/>
                            </a:rPr>
                            <m:t>1</m:t>
                          </m:r>
                        </m:sub>
                        <m:sup>
                          <m:r>
                            <a:rPr lang="en-CA" b="0" i="1" smtClean="0">
                              <a:solidFill>
                                <a:srgbClr val="C00000"/>
                              </a:solidFill>
                              <a:latin typeface="Cambria Math" panose="02040503050406030204" pitchFamily="18" charset="0"/>
                            </a:rPr>
                            <m:t>′</m:t>
                          </m:r>
                        </m:sup>
                      </m:sSubSup>
                      <m:r>
                        <a:rPr lang="en-CA" i="1" smtClean="0">
                          <a:solidFill>
                            <a:srgbClr val="FF0000"/>
                          </a:solidFill>
                          <a:latin typeface="Cambria Math" panose="02040503050406030204" pitchFamily="18" charset="0"/>
                        </a:rPr>
                        <m:t> </m:t>
                      </m:r>
                      <m:r>
                        <a:rPr lang="en-CA" i="1">
                          <a:latin typeface="Cambria Math" panose="02040503050406030204" pitchFamily="18" charset="0"/>
                        </a:rPr>
                        <m:t>(</m:t>
                      </m:r>
                      <m:r>
                        <a:rPr lang="en-CA" i="1">
                          <a:latin typeface="Cambria Math" panose="02040503050406030204" pitchFamily="18" charset="0"/>
                        </a:rPr>
                        <m:t>𝑠</m:t>
                      </m:r>
                      <m:r>
                        <a:rPr lang="en-CA" b="0" i="1" smtClean="0">
                          <a:latin typeface="Cambria Math" panose="02040503050406030204" pitchFamily="18" charset="0"/>
                        </a:rPr>
                        <m:t>′</m:t>
                      </m:r>
                      <m:r>
                        <a:rPr lang="en-CA" i="1">
                          <a:latin typeface="Cambria Math" panose="02040503050406030204" pitchFamily="18" charset="0"/>
                        </a:rPr>
                        <m:t>,</m:t>
                      </m:r>
                      <m:sSubSup>
                        <m:sSubSupPr>
                          <m:ctrlPr>
                            <a:rPr lang="en-CA" b="0" i="1" smtClean="0">
                              <a:solidFill>
                                <a:schemeClr val="accent1">
                                  <a:lumMod val="75000"/>
                                </a:schemeClr>
                              </a:solidFill>
                              <a:latin typeface="Cambria Math" panose="02040503050406030204" pitchFamily="18" charset="0"/>
                            </a:rPr>
                          </m:ctrlPr>
                        </m:sSubSupPr>
                        <m:e>
                          <m:r>
                            <a:rPr lang="en-CA" b="0" i="1" smtClean="0">
                              <a:solidFill>
                                <a:schemeClr val="accent1">
                                  <a:lumMod val="75000"/>
                                </a:schemeClr>
                              </a:solidFill>
                              <a:latin typeface="Cambria Math" panose="02040503050406030204" pitchFamily="18" charset="0"/>
                            </a:rPr>
                            <m:t>𝜋</m:t>
                          </m:r>
                        </m:e>
                        <m:sub>
                          <m:r>
                            <a:rPr lang="en-CA" b="0" i="1" smtClean="0">
                              <a:solidFill>
                                <a:schemeClr val="accent1">
                                  <a:lumMod val="75000"/>
                                </a:schemeClr>
                              </a:solidFill>
                              <a:latin typeface="Cambria Math" panose="02040503050406030204" pitchFamily="18" charset="0"/>
                            </a:rPr>
                            <m:t>2</m:t>
                          </m:r>
                        </m:sub>
                        <m:sup>
                          <m:r>
                            <a:rPr lang="en-CA" b="0" i="1" smtClean="0">
                              <a:solidFill>
                                <a:schemeClr val="accent1">
                                  <a:lumMod val="75000"/>
                                </a:schemeClr>
                              </a:solidFill>
                              <a:latin typeface="Cambria Math" panose="02040503050406030204" pitchFamily="18" charset="0"/>
                            </a:rPr>
                            <m:t>′</m:t>
                          </m:r>
                        </m:sup>
                      </m:sSubSup>
                      <m:r>
                        <a:rPr lang="en-CA" i="1">
                          <a:latin typeface="Cambria Math" panose="02040503050406030204" pitchFamily="18" charset="0"/>
                        </a:rPr>
                        <m:t>)</m:t>
                      </m:r>
                    </m:oMath>
                  </m:oMathPara>
                </a14:m>
                <a:endParaRPr lang="en-CA" dirty="0"/>
              </a:p>
              <a:p>
                <a:r>
                  <a:rPr lang="en-CA" dirty="0"/>
                  <a:t>In Double DQN, the target network </a:t>
                </a:r>
                <a14:m>
                  <m:oMath xmlns:m="http://schemas.openxmlformats.org/officeDocument/2006/math">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𝑄</m:t>
                        </m:r>
                      </m:e>
                      <m:sub>
                        <m:r>
                          <a:rPr lang="en-CA" b="0" i="1" smtClean="0">
                            <a:latin typeface="Cambria Math" panose="02040503050406030204" pitchFamily="18" charset="0"/>
                          </a:rPr>
                          <m:t>1</m:t>
                        </m:r>
                      </m:sub>
                      <m:sup>
                        <m:r>
                          <a:rPr lang="en-CA" b="0" i="1" smtClean="0">
                            <a:latin typeface="Cambria Math" panose="02040503050406030204" pitchFamily="18" charset="0"/>
                          </a:rPr>
                          <m:t>′</m:t>
                        </m:r>
                      </m:sup>
                    </m:sSubSup>
                  </m:oMath>
                </a14:m>
                <a:r>
                  <a:rPr lang="en-CA" dirty="0"/>
                  <a:t> is used as one of the estimates (van Hasselt et al., 2015):</a:t>
                </a:r>
              </a:p>
              <a:p>
                <a:endParaRPr lang="en-CA" sz="800" i="1"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i="1" smtClean="0">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rPr>
                            <m:t>𝑄</m:t>
                          </m:r>
                        </m:e>
                        <m:sub>
                          <m:r>
                            <a:rPr lang="en-CA" i="1">
                              <a:solidFill>
                                <a:srgbClr val="FF0000"/>
                              </a:solidFill>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𝑟</m:t>
                      </m:r>
                      <m:r>
                        <a:rPr lang="en-CA" i="1">
                          <a:latin typeface="Cambria Math" panose="02040503050406030204" pitchFamily="18" charset="0"/>
                        </a:rPr>
                        <m:t>+</m:t>
                      </m:r>
                      <m:r>
                        <a:rPr lang="en-CA" i="1">
                          <a:latin typeface="Cambria Math" panose="02040503050406030204" pitchFamily="18" charset="0"/>
                        </a:rPr>
                        <m:t>𝛾</m:t>
                      </m:r>
                      <m:sSubSup>
                        <m:sSubSupPr>
                          <m:ctrlPr>
                            <a:rPr lang="en-CA" b="0" i="1" smtClean="0">
                              <a:solidFill>
                                <a:srgbClr val="C00000"/>
                              </a:solidFill>
                              <a:latin typeface="Cambria Math" panose="02040503050406030204" pitchFamily="18" charset="0"/>
                            </a:rPr>
                          </m:ctrlPr>
                        </m:sSubSupPr>
                        <m:e>
                          <m:r>
                            <a:rPr lang="en-CA" b="0" i="1" smtClean="0">
                              <a:solidFill>
                                <a:srgbClr val="C00000"/>
                              </a:solidFill>
                              <a:latin typeface="Cambria Math" panose="02040503050406030204" pitchFamily="18" charset="0"/>
                            </a:rPr>
                            <m:t>𝑄</m:t>
                          </m:r>
                        </m:e>
                        <m:sub>
                          <m:r>
                            <a:rPr lang="en-CA" b="0" i="1" smtClean="0">
                              <a:solidFill>
                                <a:srgbClr val="C00000"/>
                              </a:solidFill>
                              <a:latin typeface="Cambria Math" panose="02040503050406030204" pitchFamily="18" charset="0"/>
                            </a:rPr>
                            <m:t>1</m:t>
                          </m:r>
                        </m:sub>
                        <m:sup>
                          <m:r>
                            <a:rPr lang="en-CA" b="0" i="1" smtClean="0">
                              <a:solidFill>
                                <a:srgbClr val="C00000"/>
                              </a:solidFill>
                              <a:latin typeface="Cambria Math" panose="02040503050406030204" pitchFamily="18" charset="0"/>
                            </a:rPr>
                            <m:t>′</m:t>
                          </m:r>
                        </m:sup>
                      </m:sSubSup>
                      <m:r>
                        <a:rPr lang="en-CA" b="0" i="1" smtClean="0">
                          <a:solidFill>
                            <a:srgbClr val="C00000"/>
                          </a:solidFill>
                          <a:latin typeface="Cambria Math" panose="02040503050406030204" pitchFamily="18" charset="0"/>
                        </a:rPr>
                        <m:t> </m:t>
                      </m:r>
                      <m:r>
                        <a:rPr lang="en-CA" i="1">
                          <a:latin typeface="Cambria Math" panose="02040503050406030204" pitchFamily="18" charset="0"/>
                        </a:rPr>
                        <m:t>(</m:t>
                      </m:r>
                      <m:r>
                        <a:rPr lang="en-CA" i="1">
                          <a:latin typeface="Cambria Math" panose="02040503050406030204" pitchFamily="18" charset="0"/>
                        </a:rPr>
                        <m:t>𝑠</m:t>
                      </m:r>
                      <m:r>
                        <a:rPr lang="en-CA" b="0" i="1" smtClean="0">
                          <a:latin typeface="Cambria Math" panose="02040503050406030204" pitchFamily="18" charset="0"/>
                        </a:rPr>
                        <m:t>′</m:t>
                      </m:r>
                      <m:r>
                        <a:rPr lang="en-CA" i="1">
                          <a:latin typeface="Cambria Math" panose="02040503050406030204" pitchFamily="18" charset="0"/>
                        </a:rPr>
                        <m:t>,</m:t>
                      </m:r>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rPr>
                            <m:t>𝜋</m:t>
                          </m:r>
                        </m:e>
                        <m:sub>
                          <m:r>
                            <a:rPr lang="en-CA" i="1">
                              <a:solidFill>
                                <a:srgbClr val="FF0000"/>
                              </a:solidFill>
                              <a:latin typeface="Cambria Math" panose="02040503050406030204" pitchFamily="18" charset="0"/>
                            </a:rPr>
                            <m:t>1</m:t>
                          </m:r>
                        </m:sub>
                      </m:sSub>
                      <m:r>
                        <a:rPr lang="en-CA" i="1">
                          <a:latin typeface="Cambria Math" panose="02040503050406030204" pitchFamily="18" charset="0"/>
                        </a:rPr>
                        <m:t>)</m:t>
                      </m:r>
                    </m:oMath>
                  </m:oMathPara>
                </a14:m>
                <a:endParaRPr lang="en-CA" dirty="0"/>
              </a:p>
              <a:p>
                <a:endParaRPr lang="en-CA" dirty="0"/>
              </a:p>
            </p:txBody>
          </p:sp>
        </mc:Choice>
        <mc:Fallback xmlns="">
          <p:sp>
            <p:nvSpPr>
              <p:cNvPr id="3" name="Content Placeholder 2">
                <a:extLst>
                  <a:ext uri="{FF2B5EF4-FFF2-40B4-BE49-F238E27FC236}">
                    <a16:creationId xmlns:a16="http://schemas.microsoft.com/office/drawing/2014/main" xmlns:a14="http://schemas.microsoft.com/office/drawing/2010/main" xmlns="" id="{31AA4C46-D656-48DA-AF75-5A8AB8175B4E}"/>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r="-121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6EB2486-5952-4383-AA38-ACA64555A7E6}"/>
              </a:ext>
            </a:extLst>
          </p:cNvPr>
          <p:cNvSpPr txBox="1"/>
          <p:nvPr/>
        </p:nvSpPr>
        <p:spPr>
          <a:xfrm>
            <a:off x="8050530" y="3223260"/>
            <a:ext cx="3303270" cy="523220"/>
          </a:xfrm>
          <a:prstGeom prst="rect">
            <a:avLst/>
          </a:prstGeom>
          <a:noFill/>
        </p:spPr>
        <p:txBody>
          <a:bodyPr wrap="square" rtlCol="0">
            <a:spAutoFit/>
          </a:bodyPr>
          <a:lstStyle/>
          <a:p>
            <a:pPr>
              <a:defRPr/>
            </a:pPr>
            <a:r>
              <a:rPr lang="en-CA" sz="2800">
                <a:solidFill>
                  <a:prstClr val="black"/>
                </a:solidFill>
              </a:rPr>
              <a:t>(Double Q-learning)</a:t>
            </a:r>
          </a:p>
        </p:txBody>
      </p:sp>
      <p:sp>
        <p:nvSpPr>
          <p:cNvPr id="5" name="TextBox 4">
            <a:extLst>
              <a:ext uri="{FF2B5EF4-FFF2-40B4-BE49-F238E27FC236}">
                <a16:creationId xmlns:a16="http://schemas.microsoft.com/office/drawing/2014/main" id="{F3E3451C-A4D9-48DE-A33E-790606936603}"/>
              </a:ext>
            </a:extLst>
          </p:cNvPr>
          <p:cNvSpPr txBox="1"/>
          <p:nvPr/>
        </p:nvSpPr>
        <p:spPr>
          <a:xfrm>
            <a:off x="8050530" y="5076072"/>
            <a:ext cx="3303270" cy="523220"/>
          </a:xfrm>
          <a:prstGeom prst="rect">
            <a:avLst/>
          </a:prstGeom>
          <a:noFill/>
        </p:spPr>
        <p:txBody>
          <a:bodyPr wrap="square" rtlCol="0">
            <a:spAutoFit/>
          </a:bodyPr>
          <a:lstStyle/>
          <a:p>
            <a:pPr>
              <a:defRPr/>
            </a:pPr>
            <a:r>
              <a:rPr lang="en-CA" sz="2800" dirty="0">
                <a:solidFill>
                  <a:prstClr val="black"/>
                </a:solidFill>
              </a:rPr>
              <a:t>(Double DQN)</a:t>
            </a:r>
          </a:p>
        </p:txBody>
      </p:sp>
      <p:sp>
        <p:nvSpPr>
          <p:cNvPr id="6" name="Rectangle 5">
            <a:extLst>
              <a:ext uri="{FF2B5EF4-FFF2-40B4-BE49-F238E27FC236}">
                <a16:creationId xmlns:a16="http://schemas.microsoft.com/office/drawing/2014/main" id="{875479FA-5694-4C36-9C31-0996A27BE2DD}"/>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a:extLst>
              <a:ext uri="{FF2B5EF4-FFF2-40B4-BE49-F238E27FC236}">
                <a16:creationId xmlns:a16="http://schemas.microsoft.com/office/drawing/2014/main" id="{B39F4FA9-BB3B-45FD-B98B-CE4953523461}"/>
              </a:ext>
            </a:extLst>
          </p:cNvPr>
          <p:cNvSpPr/>
          <p:nvPr/>
        </p:nvSpPr>
        <p:spPr>
          <a:xfrm>
            <a:off x="0" y="6748504"/>
            <a:ext cx="12192000" cy="13027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E4B38E47-82A8-4394-92F8-9FC336B1026F}"/>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4" name="Straight Connector 13">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155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1786-DF9F-4FF3-AAA3-8AF890FDE363}"/>
              </a:ext>
            </a:extLst>
          </p:cNvPr>
          <p:cNvSpPr>
            <a:spLocks noGrp="1"/>
          </p:cNvSpPr>
          <p:nvPr>
            <p:ph type="title"/>
          </p:nvPr>
        </p:nvSpPr>
        <p:spPr/>
        <p:txBody>
          <a:bodyPr/>
          <a:lstStyle/>
          <a:p>
            <a:r>
              <a:rPr lang="en-CA"/>
              <a:t>Clipped Double Q-learning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1A472D-9AD6-4CA8-9D97-DAB5E40A0365}"/>
                  </a:ext>
                </a:extLst>
              </p:cNvPr>
              <p:cNvSpPr>
                <a:spLocks noGrp="1"/>
              </p:cNvSpPr>
              <p:nvPr>
                <p:ph idx="1"/>
              </p:nvPr>
            </p:nvSpPr>
            <p:spPr>
              <a:xfrm>
                <a:off x="826770" y="1825625"/>
                <a:ext cx="10515600" cy="4351338"/>
              </a:xfrm>
            </p:spPr>
            <p:txBody>
              <a:bodyPr>
                <a:normAutofit/>
              </a:bodyPr>
              <a:lstStyle/>
              <a:p>
                <a:r>
                  <a:rPr lang="en-CA" dirty="0">
                    <a:solidFill>
                      <a:schemeClr val="tx1"/>
                    </a:solidFill>
                  </a:rPr>
                  <a:t>We propose a novel learning target, Clipped Double Q-learning:</a:t>
                </a:r>
              </a:p>
              <a:p>
                <a:endParaRPr lang="en-CA"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solidFill>
                                <a:srgbClr val="C00000"/>
                              </a:solidFill>
                              <a:latin typeface="Cambria Math" panose="02040503050406030204" pitchFamily="18" charset="0"/>
                            </a:rPr>
                          </m:ctrlPr>
                        </m:sSubPr>
                        <m:e>
                          <m:r>
                            <a:rPr lang="en-CA" b="0" i="1" smtClean="0">
                              <a:solidFill>
                                <a:srgbClr val="C00000"/>
                              </a:solidFill>
                              <a:latin typeface="Cambria Math" panose="02040503050406030204" pitchFamily="18" charset="0"/>
                            </a:rPr>
                            <m:t>𝑄</m:t>
                          </m:r>
                        </m:e>
                        <m:sub>
                          <m:r>
                            <a:rPr lang="en-CA" b="0" i="1" smtClean="0">
                              <a:solidFill>
                                <a:srgbClr val="C00000"/>
                              </a:solidFill>
                              <a:latin typeface="Cambria Math" panose="02040503050406030204" pitchFamily="18" charset="0"/>
                            </a:rPr>
                            <m:t>1</m:t>
                          </m:r>
                        </m:sub>
                      </m:sSub>
                      <m:r>
                        <a:rPr lang="en-CA" b="0" i="1" smtClean="0">
                          <a:solidFill>
                            <a:schemeClr val="tx1"/>
                          </a:solidFill>
                          <a:latin typeface="Cambria Math" panose="02040503050406030204" pitchFamily="18" charset="0"/>
                        </a:rPr>
                        <m:t>←</m:t>
                      </m:r>
                      <m:r>
                        <a:rPr lang="en-CA" i="1" smtClean="0">
                          <a:solidFill>
                            <a:schemeClr val="tx1"/>
                          </a:solidFill>
                          <a:latin typeface="Cambria Math" panose="02040503050406030204" pitchFamily="18" charset="0"/>
                        </a:rPr>
                        <m:t>𝑟</m:t>
                      </m:r>
                      <m:r>
                        <a:rPr lang="en-CA" i="1" smtClean="0">
                          <a:solidFill>
                            <a:schemeClr val="tx1"/>
                          </a:solidFill>
                          <a:latin typeface="Cambria Math" panose="02040503050406030204" pitchFamily="18" charset="0"/>
                        </a:rPr>
                        <m:t>+</m:t>
                      </m:r>
                      <m:r>
                        <a:rPr lang="en-CA" i="1" smtClean="0">
                          <a:solidFill>
                            <a:schemeClr val="tx1"/>
                          </a:solidFill>
                          <a:latin typeface="Cambria Math" panose="02040503050406030204" pitchFamily="18" charset="0"/>
                        </a:rPr>
                        <m:t>𝛾</m:t>
                      </m:r>
                      <m:func>
                        <m:funcPr>
                          <m:ctrlPr>
                            <a:rPr lang="en-CA" i="1" smtClean="0">
                              <a:solidFill>
                                <a:schemeClr val="tx1"/>
                              </a:solidFill>
                              <a:latin typeface="Cambria Math" panose="02040503050406030204" pitchFamily="18" charset="0"/>
                            </a:rPr>
                          </m:ctrlPr>
                        </m:funcPr>
                        <m:fName>
                          <m:r>
                            <m:rPr>
                              <m:sty m:val="p"/>
                            </m:rPr>
                            <a:rPr lang="en-CA" i="0" smtClean="0">
                              <a:solidFill>
                                <a:schemeClr val="tx1"/>
                              </a:solidFill>
                              <a:latin typeface="Cambria Math" panose="02040503050406030204" pitchFamily="18" charset="0"/>
                            </a:rPr>
                            <m:t>min</m:t>
                          </m:r>
                        </m:fName>
                        <m:e>
                          <m:r>
                            <a:rPr lang="en-CA" b="0" i="1" smtClean="0">
                              <a:solidFill>
                                <a:schemeClr val="tx1"/>
                              </a:solidFill>
                              <a:latin typeface="Cambria Math" panose="02040503050406030204" pitchFamily="18" charset="0"/>
                            </a:rPr>
                            <m:t>(</m:t>
                          </m:r>
                          <m:sSubSup>
                            <m:sSubSupPr>
                              <m:ctrlPr>
                                <a:rPr lang="en-CA" i="1">
                                  <a:solidFill>
                                    <a:srgbClr val="C00000"/>
                                  </a:solidFill>
                                  <a:latin typeface="Cambria Math" panose="02040503050406030204" pitchFamily="18" charset="0"/>
                                </a:rPr>
                              </m:ctrlPr>
                            </m:sSubSupPr>
                            <m:e>
                              <m:r>
                                <a:rPr lang="en-CA" i="1">
                                  <a:solidFill>
                                    <a:srgbClr val="C00000"/>
                                  </a:solidFill>
                                  <a:latin typeface="Cambria Math" panose="02040503050406030204" pitchFamily="18" charset="0"/>
                                </a:rPr>
                                <m:t>𝑄</m:t>
                              </m:r>
                            </m:e>
                            <m:sub>
                              <m:r>
                                <a:rPr lang="en-CA" i="1">
                                  <a:solidFill>
                                    <a:srgbClr val="C00000"/>
                                  </a:solidFill>
                                  <a:latin typeface="Cambria Math" panose="02040503050406030204" pitchFamily="18" charset="0"/>
                                </a:rPr>
                                <m:t>1</m:t>
                              </m:r>
                            </m:sub>
                            <m:sup>
                              <m:r>
                                <a:rPr lang="en-CA" i="1">
                                  <a:solidFill>
                                    <a:srgbClr val="C00000"/>
                                  </a:solidFill>
                                  <a:latin typeface="Cambria Math" panose="02040503050406030204" pitchFamily="18" charset="0"/>
                                </a:rPr>
                                <m:t>′</m:t>
                              </m:r>
                            </m:sup>
                          </m:sSubSup>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m:t>
                                  </m:r>
                                </m:sup>
                              </m:sSup>
                              <m:r>
                                <a:rPr lang="en-CA" i="1">
                                  <a:latin typeface="Cambria Math" panose="02040503050406030204" pitchFamily="18" charset="0"/>
                                </a:rPr>
                                <m:t>,</m:t>
                              </m:r>
                              <m:sSubSup>
                                <m:sSubSupPr>
                                  <m:ctrlPr>
                                    <a:rPr lang="en-CA" i="1">
                                      <a:solidFill>
                                        <a:srgbClr val="C00000"/>
                                      </a:solidFill>
                                      <a:latin typeface="Cambria Math" panose="02040503050406030204" pitchFamily="18" charset="0"/>
                                    </a:rPr>
                                  </m:ctrlPr>
                                </m:sSubSupPr>
                                <m:e>
                                  <m:r>
                                    <a:rPr lang="en-CA" i="1">
                                      <a:solidFill>
                                        <a:srgbClr val="C00000"/>
                                      </a:solidFill>
                                      <a:latin typeface="Cambria Math" panose="02040503050406030204" pitchFamily="18" charset="0"/>
                                    </a:rPr>
                                    <m:t>𝜋</m:t>
                                  </m:r>
                                </m:e>
                                <m:sub>
                                  <m:r>
                                    <a:rPr lang="en-CA" i="1">
                                      <a:solidFill>
                                        <a:srgbClr val="C00000"/>
                                      </a:solidFill>
                                      <a:latin typeface="Cambria Math" panose="02040503050406030204" pitchFamily="18" charset="0"/>
                                    </a:rPr>
                                    <m:t>1</m:t>
                                  </m:r>
                                </m:sub>
                                <m:sup>
                                  <m:r>
                                    <a:rPr lang="en-CA" i="1">
                                      <a:solidFill>
                                        <a:srgbClr val="C00000"/>
                                      </a:solidFill>
                                      <a:latin typeface="Cambria Math" panose="02040503050406030204" pitchFamily="18" charset="0"/>
                                    </a:rPr>
                                    <m:t>′</m:t>
                                  </m:r>
                                </m:sup>
                              </m:sSubSup>
                              <m:r>
                                <a:rPr lang="en-CA" i="1">
                                  <a:solidFill>
                                    <a:srgbClr val="FF0000"/>
                                  </a:solidFill>
                                  <a:latin typeface="Cambria Math" panose="02040503050406030204" pitchFamily="18" charset="0"/>
                                </a:rPr>
                                <m:t> </m:t>
                              </m:r>
                            </m:e>
                          </m:d>
                          <m:r>
                            <a:rPr lang="en-CA" i="1">
                              <a:latin typeface="Cambria Math" panose="02040503050406030204" pitchFamily="18" charset="0"/>
                            </a:rPr>
                            <m:t>,</m:t>
                          </m:r>
                          <m:sSubSup>
                            <m:sSubSupPr>
                              <m:ctrlPr>
                                <a:rPr lang="en-CA" i="1">
                                  <a:solidFill>
                                    <a:schemeClr val="accent1">
                                      <a:lumMod val="75000"/>
                                    </a:schemeClr>
                                  </a:solidFill>
                                  <a:latin typeface="Cambria Math" panose="02040503050406030204" pitchFamily="18" charset="0"/>
                                </a:rPr>
                              </m:ctrlPr>
                            </m:sSubSupPr>
                            <m:e>
                              <m:r>
                                <a:rPr lang="en-CA" i="1">
                                  <a:solidFill>
                                    <a:schemeClr val="accent1">
                                      <a:lumMod val="75000"/>
                                    </a:schemeClr>
                                  </a:solidFill>
                                  <a:latin typeface="Cambria Math" panose="02040503050406030204" pitchFamily="18" charset="0"/>
                                </a:rPr>
                                <m:t>𝑄</m:t>
                              </m:r>
                            </m:e>
                            <m:sub>
                              <m:r>
                                <a:rPr lang="en-CA" i="1">
                                  <a:solidFill>
                                    <a:schemeClr val="accent1">
                                      <a:lumMod val="75000"/>
                                    </a:schemeClr>
                                  </a:solidFill>
                                  <a:latin typeface="Cambria Math" panose="02040503050406030204" pitchFamily="18" charset="0"/>
                                </a:rPr>
                                <m:t>2</m:t>
                              </m:r>
                            </m:sub>
                            <m:sup>
                              <m:r>
                                <a:rPr lang="en-CA" i="1">
                                  <a:solidFill>
                                    <a:schemeClr val="accent1">
                                      <a:lumMod val="75000"/>
                                    </a:schemeClr>
                                  </a:solidFill>
                                  <a:latin typeface="Cambria Math" panose="02040503050406030204" pitchFamily="18" charset="0"/>
                                </a:rPr>
                                <m:t>′</m:t>
                              </m:r>
                            </m:sup>
                          </m:sSubSup>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m:t>
                                  </m:r>
                                </m:sup>
                              </m:sSup>
                              <m:r>
                                <a:rPr lang="en-CA" i="1">
                                  <a:latin typeface="Cambria Math" panose="02040503050406030204" pitchFamily="18" charset="0"/>
                                </a:rPr>
                                <m:t>,</m:t>
                              </m:r>
                              <m:sSubSup>
                                <m:sSubSupPr>
                                  <m:ctrlPr>
                                    <a:rPr lang="en-CA" i="1">
                                      <a:solidFill>
                                        <a:srgbClr val="C00000"/>
                                      </a:solidFill>
                                      <a:latin typeface="Cambria Math" panose="02040503050406030204" pitchFamily="18" charset="0"/>
                                    </a:rPr>
                                  </m:ctrlPr>
                                </m:sSubSupPr>
                                <m:e>
                                  <m:r>
                                    <a:rPr lang="en-CA" i="1">
                                      <a:solidFill>
                                        <a:srgbClr val="C00000"/>
                                      </a:solidFill>
                                      <a:latin typeface="Cambria Math" panose="02040503050406030204" pitchFamily="18" charset="0"/>
                                    </a:rPr>
                                    <m:t>𝜋</m:t>
                                  </m:r>
                                </m:e>
                                <m:sub>
                                  <m:r>
                                    <a:rPr lang="en-CA" i="1">
                                      <a:solidFill>
                                        <a:srgbClr val="C00000"/>
                                      </a:solidFill>
                                      <a:latin typeface="Cambria Math" panose="02040503050406030204" pitchFamily="18" charset="0"/>
                                    </a:rPr>
                                    <m:t>1</m:t>
                                  </m:r>
                                </m:sub>
                                <m:sup>
                                  <m:r>
                                    <a:rPr lang="en-CA" i="1">
                                      <a:solidFill>
                                        <a:srgbClr val="C00000"/>
                                      </a:solidFill>
                                      <a:latin typeface="Cambria Math" panose="02040503050406030204" pitchFamily="18" charset="0"/>
                                    </a:rPr>
                                    <m:t>′</m:t>
                                  </m:r>
                                </m:sup>
                              </m:sSubSup>
                              <m:r>
                                <a:rPr lang="en-CA" i="1">
                                  <a:solidFill>
                                    <a:srgbClr val="FF0000"/>
                                  </a:solidFill>
                                  <a:latin typeface="Cambria Math" panose="02040503050406030204" pitchFamily="18" charset="0"/>
                                </a:rPr>
                                <m:t> </m:t>
                              </m:r>
                            </m:e>
                          </m:d>
                          <m:r>
                            <a:rPr lang="en-CA" b="0" i="1" smtClean="0">
                              <a:latin typeface="Cambria Math" panose="02040503050406030204" pitchFamily="18" charset="0"/>
                            </a:rPr>
                            <m:t>)</m:t>
                          </m:r>
                        </m:e>
                      </m:func>
                      <m:limLow>
                        <m:limLowPr>
                          <m:ctrlPr>
                            <a:rPr lang="en-CA" i="1">
                              <a:solidFill>
                                <a:schemeClr val="bg1"/>
                              </a:solidFill>
                              <a:latin typeface="Cambria Math" panose="02040503050406030204" pitchFamily="18" charset="0"/>
                            </a:rPr>
                          </m:ctrlPr>
                        </m:limLowPr>
                        <m:e>
                          <m:groupChr>
                            <m:groupChrPr>
                              <m:chr m:val="⏟"/>
                              <m:ctrlPr>
                                <a:rPr lang="en-CA" i="1">
                                  <a:solidFill>
                                    <a:schemeClr val="bg1"/>
                                  </a:solidFill>
                                  <a:latin typeface="Cambria Math" panose="02040503050406030204" pitchFamily="18" charset="0"/>
                                </a:rPr>
                              </m:ctrlPr>
                            </m:groupChrPr>
                            <m:e>
                              <m:r>
                                <a:rPr lang="en-CA" i="1">
                                  <a:solidFill>
                                    <a:schemeClr val="bg1"/>
                                  </a:solidFill>
                                  <a:latin typeface="Cambria Math" panose="02040503050406030204" pitchFamily="18" charset="0"/>
                                </a:rPr>
                                <m:t>()</m:t>
                              </m:r>
                            </m:e>
                          </m:groupChr>
                        </m:e>
                        <m:lim>
                          <m:r>
                            <m:rPr>
                              <m:sty m:val="p"/>
                            </m:rPr>
                            <a:rPr lang="en-CA">
                              <a:solidFill>
                                <a:schemeClr val="bg1"/>
                              </a:solidFill>
                              <a:latin typeface="Cambria Math" panose="02040503050406030204" pitchFamily="18" charset="0"/>
                            </a:rPr>
                            <m:t>INV</m:t>
                          </m:r>
                        </m:lim>
                      </m:limLow>
                    </m:oMath>
                  </m:oMathPara>
                </a14:m>
                <a:endParaRPr lang="en-CA" dirty="0"/>
              </a:p>
              <a:p>
                <a:r>
                  <a:rPr lang="en-CA" dirty="0"/>
                  <a:t>If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1</m:t>
                        </m:r>
                      </m:sub>
                    </m:sSub>
                  </m:oMath>
                </a14:m>
                <a:r>
                  <a:rPr lang="en-CA" dirty="0"/>
                  <a:t> generally overestimates, we can upper-bound the less biased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2</m:t>
                        </m:r>
                      </m:sub>
                    </m:sSub>
                  </m:oMath>
                </a14:m>
                <a:r>
                  <a:rPr lang="en-CA" dirty="0"/>
                  <a:t> by the biased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1</m:t>
                        </m:r>
                      </m:sub>
                    </m:sSub>
                  </m:oMath>
                </a14:m>
                <a:endParaRPr lang="en-CA" dirty="0"/>
              </a:p>
              <a:p>
                <a:endParaRPr lang="en-CA" dirty="0"/>
              </a:p>
              <a:p>
                <a:r>
                  <a:rPr lang="en-CA" dirty="0"/>
                  <a:t>This eliminates the situation where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2</m:t>
                        </m:r>
                      </m:sub>
                    </m:sSub>
                    <m:r>
                      <a:rPr lang="en-CA" b="0" i="1" smtClean="0">
                        <a:latin typeface="Cambria Math" panose="02040503050406030204" pitchFamily="18" charset="0"/>
                      </a:rPr>
                      <m:t>&gt;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1</m:t>
                        </m:r>
                      </m:sub>
                    </m:sSub>
                    <m:r>
                      <a:rPr lang="en-CA" b="0" i="1" smtClean="0">
                        <a:latin typeface="Cambria Math" panose="02040503050406030204" pitchFamily="18" charset="0"/>
                      </a:rPr>
                      <m:t>&gt;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Q</m:t>
                        </m:r>
                      </m:e>
                      <m:sub>
                        <m:r>
                          <m:rPr>
                            <m:sty m:val="p"/>
                          </m:rPr>
                          <a:rPr lang="en-CA" b="0" i="0" smtClean="0">
                            <a:latin typeface="Cambria Math" panose="02040503050406030204" pitchFamily="18" charset="0"/>
                          </a:rPr>
                          <m:t>true</m:t>
                        </m:r>
                      </m:sub>
                    </m:sSub>
                  </m:oMath>
                </a14:m>
                <a:endParaRPr lang="en-CA" dirty="0"/>
              </a:p>
            </p:txBody>
          </p:sp>
        </mc:Choice>
        <mc:Fallback xmlns="">
          <p:sp>
            <p:nvSpPr>
              <p:cNvPr id="3" name="Content Placeholder 2">
                <a:extLst>
                  <a:ext uri="{FF2B5EF4-FFF2-40B4-BE49-F238E27FC236}">
                    <a16:creationId xmlns:a16="http://schemas.microsoft.com/office/drawing/2014/main" xmlns:a14="http://schemas.microsoft.com/office/drawing/2010/main" xmlns="" id="{D51A472D-9AD6-4CA8-9D97-DAB5E40A0365}"/>
                  </a:ext>
                </a:extLst>
              </p:cNvPr>
              <p:cNvSpPr>
                <a:spLocks noGrp="1" noRot="1" noChangeAspect="1" noMove="1" noResize="1" noEditPoints="1" noAdjustHandles="1" noChangeArrowheads="1" noChangeShapeType="1" noTextEdit="1"/>
              </p:cNvSpPr>
              <p:nvPr>
                <p:ph idx="1"/>
              </p:nvPr>
            </p:nvSpPr>
            <p:spPr>
              <a:xfrm>
                <a:off x="826770" y="1825625"/>
                <a:ext cx="10515600" cy="4351338"/>
              </a:xfrm>
              <a:blipFill rotWithShape="0">
                <a:blip r:embed="rId3"/>
                <a:stretch>
                  <a:fillRect l="-1043"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0DC1F7F-961D-4F6B-8CA2-E07AEF7CE3C3}"/>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a:extLst>
              <a:ext uri="{FF2B5EF4-FFF2-40B4-BE49-F238E27FC236}">
                <a16:creationId xmlns:a16="http://schemas.microsoft.com/office/drawing/2014/main" id="{B39F4FA9-BB3B-45FD-B98B-CE4953523461}"/>
              </a:ext>
            </a:extLst>
          </p:cNvPr>
          <p:cNvSpPr/>
          <p:nvPr/>
        </p:nvSpPr>
        <p:spPr>
          <a:xfrm>
            <a:off x="0" y="6748504"/>
            <a:ext cx="12192000" cy="13027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a:extLst>
              <a:ext uri="{FF2B5EF4-FFF2-40B4-BE49-F238E27FC236}">
                <a16:creationId xmlns:a16="http://schemas.microsoft.com/office/drawing/2014/main" id="{E4B38E47-82A8-4394-92F8-9FC336B1026F}"/>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291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1786-DF9F-4FF3-AAA3-8AF890FDE363}"/>
              </a:ext>
            </a:extLst>
          </p:cNvPr>
          <p:cNvSpPr>
            <a:spLocks noGrp="1"/>
          </p:cNvSpPr>
          <p:nvPr>
            <p:ph type="title"/>
          </p:nvPr>
        </p:nvSpPr>
        <p:spPr/>
        <p:txBody>
          <a:bodyPr/>
          <a:lstStyle/>
          <a:p>
            <a:r>
              <a:rPr lang="en-CA"/>
              <a:t>Clipped Double Q-learning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1A472D-9AD6-4CA8-9D97-DAB5E40A0365}"/>
                  </a:ext>
                </a:extLst>
              </p:cNvPr>
              <p:cNvSpPr>
                <a:spLocks noGrp="1"/>
              </p:cNvSpPr>
              <p:nvPr>
                <p:ph idx="1"/>
              </p:nvPr>
            </p:nvSpPr>
            <p:spPr>
              <a:xfrm>
                <a:off x="826770" y="1825625"/>
                <a:ext cx="10515600" cy="4351338"/>
              </a:xfrm>
            </p:spPr>
            <p:txBody>
              <a:bodyPr>
                <a:normAutofit/>
              </a:bodyPr>
              <a:lstStyle/>
              <a:p>
                <a:r>
                  <a:rPr lang="en-CA" dirty="0">
                    <a:solidFill>
                      <a:schemeClr val="tx1"/>
                    </a:solidFill>
                  </a:rPr>
                  <a:t>We propose a novel learning target, Clipped Double Q-learning:</a:t>
                </a:r>
              </a:p>
              <a:p>
                <a:endParaRPr lang="en-CA"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en-CA" b="0" i="1" smtClean="0">
                              <a:solidFill>
                                <a:srgbClr val="C00000"/>
                              </a:solidFill>
                              <a:latin typeface="Cambria Math" panose="02040503050406030204" pitchFamily="18" charset="0"/>
                            </a:rPr>
                          </m:ctrlPr>
                        </m:sSubPr>
                        <m:e>
                          <m:r>
                            <a:rPr lang="en-CA" b="0" i="1" smtClean="0">
                              <a:solidFill>
                                <a:srgbClr val="C00000"/>
                              </a:solidFill>
                              <a:latin typeface="Cambria Math" panose="02040503050406030204" pitchFamily="18" charset="0"/>
                            </a:rPr>
                            <m:t>𝑄</m:t>
                          </m:r>
                        </m:e>
                        <m:sub>
                          <m:r>
                            <a:rPr lang="en-CA" b="0" i="1" smtClean="0">
                              <a:solidFill>
                                <a:srgbClr val="C00000"/>
                              </a:solidFill>
                              <a:latin typeface="Cambria Math" panose="02040503050406030204" pitchFamily="18" charset="0"/>
                            </a:rPr>
                            <m:t>1</m:t>
                          </m:r>
                        </m:sub>
                      </m:sSub>
                      <m:r>
                        <a:rPr lang="en-CA" b="0" i="1" smtClean="0">
                          <a:solidFill>
                            <a:schemeClr val="tx1"/>
                          </a:solidFill>
                          <a:latin typeface="Cambria Math" panose="02040503050406030204" pitchFamily="18" charset="0"/>
                        </a:rPr>
                        <m:t>←</m:t>
                      </m:r>
                      <m:r>
                        <a:rPr lang="en-CA" i="1" smtClean="0">
                          <a:solidFill>
                            <a:schemeClr val="tx1"/>
                          </a:solidFill>
                          <a:latin typeface="Cambria Math" panose="02040503050406030204" pitchFamily="18" charset="0"/>
                        </a:rPr>
                        <m:t>𝑟</m:t>
                      </m:r>
                      <m:r>
                        <a:rPr lang="en-CA" i="1" smtClean="0">
                          <a:solidFill>
                            <a:schemeClr val="tx1"/>
                          </a:solidFill>
                          <a:latin typeface="Cambria Math" panose="02040503050406030204" pitchFamily="18" charset="0"/>
                        </a:rPr>
                        <m:t>+</m:t>
                      </m:r>
                      <m:r>
                        <a:rPr lang="en-CA" i="1" smtClean="0">
                          <a:solidFill>
                            <a:schemeClr val="tx1"/>
                          </a:solidFill>
                          <a:latin typeface="Cambria Math" panose="02040503050406030204" pitchFamily="18" charset="0"/>
                        </a:rPr>
                        <m:t>𝛾</m:t>
                      </m:r>
                      <m:func>
                        <m:funcPr>
                          <m:ctrlPr>
                            <a:rPr lang="en-CA" i="1" smtClean="0">
                              <a:solidFill>
                                <a:schemeClr val="tx1"/>
                              </a:solidFill>
                              <a:latin typeface="Cambria Math" panose="02040503050406030204" pitchFamily="18" charset="0"/>
                            </a:rPr>
                          </m:ctrlPr>
                        </m:funcPr>
                        <m:fName>
                          <m:r>
                            <m:rPr>
                              <m:sty m:val="p"/>
                            </m:rPr>
                            <a:rPr lang="en-CA" i="0" smtClean="0">
                              <a:solidFill>
                                <a:schemeClr val="tx1"/>
                              </a:solidFill>
                              <a:latin typeface="Cambria Math" panose="02040503050406030204" pitchFamily="18" charset="0"/>
                            </a:rPr>
                            <m:t>min</m:t>
                          </m:r>
                        </m:fName>
                        <m:e>
                          <m:limLow>
                            <m:limLowPr>
                              <m:ctrlPr>
                                <a:rPr lang="en-CA" i="1">
                                  <a:latin typeface="Cambria Math" panose="02040503050406030204" pitchFamily="18" charset="0"/>
                                </a:rPr>
                              </m:ctrlPr>
                            </m:limLowPr>
                            <m:e>
                              <m:r>
                                <a:rPr lang="en-CA" b="0" i="1" smtClean="0">
                                  <a:latin typeface="Cambria Math" panose="02040503050406030204" pitchFamily="18" charset="0"/>
                                </a:rPr>
                                <m:t>(</m:t>
                              </m:r>
                              <m:groupChr>
                                <m:groupChrPr>
                                  <m:chr m:val="⏟"/>
                                  <m:ctrlPr>
                                    <a:rPr lang="en-CA" i="1">
                                      <a:latin typeface="Cambria Math" panose="02040503050406030204" pitchFamily="18" charset="0"/>
                                    </a:rPr>
                                  </m:ctrlPr>
                                </m:groupChrPr>
                                <m:e>
                                  <m:sSubSup>
                                    <m:sSubSupPr>
                                      <m:ctrlPr>
                                        <a:rPr lang="en-CA" b="0" i="1" smtClean="0">
                                          <a:solidFill>
                                            <a:srgbClr val="C00000"/>
                                          </a:solidFill>
                                          <a:latin typeface="Cambria Math" panose="02040503050406030204" pitchFamily="18" charset="0"/>
                                        </a:rPr>
                                      </m:ctrlPr>
                                    </m:sSubSupPr>
                                    <m:e>
                                      <m:r>
                                        <a:rPr lang="en-CA" b="0" i="1" smtClean="0">
                                          <a:solidFill>
                                            <a:srgbClr val="C00000"/>
                                          </a:solidFill>
                                          <a:latin typeface="Cambria Math" panose="02040503050406030204" pitchFamily="18" charset="0"/>
                                        </a:rPr>
                                        <m:t>𝑄</m:t>
                                      </m:r>
                                    </m:e>
                                    <m:sub>
                                      <m:r>
                                        <a:rPr lang="en-CA" b="0" i="1" smtClean="0">
                                          <a:solidFill>
                                            <a:srgbClr val="C00000"/>
                                          </a:solidFill>
                                          <a:latin typeface="Cambria Math" panose="02040503050406030204" pitchFamily="18" charset="0"/>
                                        </a:rPr>
                                        <m:t>1</m:t>
                                      </m:r>
                                    </m:sub>
                                    <m:sup>
                                      <m:r>
                                        <a:rPr lang="en-CA" b="0" i="1" smtClean="0">
                                          <a:solidFill>
                                            <a:srgbClr val="C00000"/>
                                          </a:solidFill>
                                          <a:latin typeface="Cambria Math" panose="02040503050406030204" pitchFamily="18" charset="0"/>
                                        </a:rPr>
                                        <m:t>′</m:t>
                                      </m:r>
                                    </m:sup>
                                  </m:sSubSup>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m:t>
                                          </m:r>
                                        </m:sup>
                                      </m:sSup>
                                      <m:r>
                                        <a:rPr lang="en-CA" i="1">
                                          <a:latin typeface="Cambria Math" panose="02040503050406030204" pitchFamily="18" charset="0"/>
                                        </a:rPr>
                                        <m:t>,</m:t>
                                      </m:r>
                                      <m:sSubSup>
                                        <m:sSubSupPr>
                                          <m:ctrlPr>
                                            <a:rPr lang="en-CA" b="0" i="1" smtClean="0">
                                              <a:solidFill>
                                                <a:srgbClr val="C00000"/>
                                              </a:solidFill>
                                              <a:latin typeface="Cambria Math" panose="02040503050406030204" pitchFamily="18" charset="0"/>
                                            </a:rPr>
                                          </m:ctrlPr>
                                        </m:sSubSupPr>
                                        <m:e>
                                          <m:r>
                                            <a:rPr lang="en-CA" b="0" i="1" smtClean="0">
                                              <a:solidFill>
                                                <a:srgbClr val="C00000"/>
                                              </a:solidFill>
                                              <a:latin typeface="Cambria Math" panose="02040503050406030204" pitchFamily="18" charset="0"/>
                                            </a:rPr>
                                            <m:t>𝜋</m:t>
                                          </m:r>
                                        </m:e>
                                        <m:sub>
                                          <m:r>
                                            <a:rPr lang="en-CA" b="0" i="1" smtClean="0">
                                              <a:solidFill>
                                                <a:srgbClr val="C00000"/>
                                              </a:solidFill>
                                              <a:latin typeface="Cambria Math" panose="02040503050406030204" pitchFamily="18" charset="0"/>
                                            </a:rPr>
                                            <m:t>1</m:t>
                                          </m:r>
                                        </m:sub>
                                        <m:sup>
                                          <m:r>
                                            <a:rPr lang="en-CA" b="0" i="1" smtClean="0">
                                              <a:solidFill>
                                                <a:srgbClr val="C00000"/>
                                              </a:solidFill>
                                              <a:latin typeface="Cambria Math" panose="02040503050406030204" pitchFamily="18" charset="0"/>
                                            </a:rPr>
                                            <m:t>′</m:t>
                                          </m:r>
                                        </m:sup>
                                      </m:sSubSup>
                                      <m:r>
                                        <a:rPr lang="en-CA" i="1" smtClean="0">
                                          <a:solidFill>
                                            <a:srgbClr val="FF0000"/>
                                          </a:solidFill>
                                          <a:latin typeface="Cambria Math" panose="02040503050406030204" pitchFamily="18" charset="0"/>
                                        </a:rPr>
                                        <m:t> </m:t>
                                      </m:r>
                                    </m:e>
                                  </m:d>
                                </m:e>
                              </m:groupChr>
                            </m:e>
                            <m:lim>
                              <m:r>
                                <m:rPr>
                                  <m:sty m:val="p"/>
                                </m:rPr>
                                <a:rPr lang="en-CA" i="0">
                                  <a:latin typeface="Cambria Math" panose="02040503050406030204" pitchFamily="18" charset="0"/>
                                </a:rPr>
                                <m:t>Standard</m:t>
                              </m:r>
                            </m:lim>
                          </m:limLow>
                          <m:r>
                            <a:rPr lang="en-CA" i="1">
                              <a:latin typeface="Cambria Math" panose="02040503050406030204" pitchFamily="18" charset="0"/>
                            </a:rPr>
                            <m:t>, </m:t>
                          </m:r>
                          <m:limLow>
                            <m:limLowPr>
                              <m:ctrlPr>
                                <a:rPr lang="en-CA" i="1">
                                  <a:latin typeface="Cambria Math" panose="02040503050406030204" pitchFamily="18" charset="0"/>
                                </a:rPr>
                              </m:ctrlPr>
                            </m:limLowPr>
                            <m:e>
                              <m:groupChr>
                                <m:groupChrPr>
                                  <m:chr m:val="⏟"/>
                                  <m:ctrlPr>
                                    <a:rPr lang="en-CA" i="1">
                                      <a:latin typeface="Cambria Math" panose="02040503050406030204" pitchFamily="18" charset="0"/>
                                    </a:rPr>
                                  </m:ctrlPr>
                                </m:groupChrPr>
                                <m:e>
                                  <m:sSubSup>
                                    <m:sSubSupPr>
                                      <m:ctrlPr>
                                        <a:rPr lang="en-CA" b="0" i="1" smtClean="0">
                                          <a:solidFill>
                                            <a:schemeClr val="accent1">
                                              <a:lumMod val="75000"/>
                                            </a:schemeClr>
                                          </a:solidFill>
                                          <a:latin typeface="Cambria Math" panose="02040503050406030204" pitchFamily="18" charset="0"/>
                                        </a:rPr>
                                      </m:ctrlPr>
                                    </m:sSubSupPr>
                                    <m:e>
                                      <m:r>
                                        <a:rPr lang="en-CA" b="0" i="1" smtClean="0">
                                          <a:solidFill>
                                            <a:schemeClr val="accent1">
                                              <a:lumMod val="75000"/>
                                            </a:schemeClr>
                                          </a:solidFill>
                                          <a:latin typeface="Cambria Math" panose="02040503050406030204" pitchFamily="18" charset="0"/>
                                        </a:rPr>
                                        <m:t>𝑄</m:t>
                                      </m:r>
                                    </m:e>
                                    <m:sub>
                                      <m:r>
                                        <a:rPr lang="en-CA" b="0" i="1" smtClean="0">
                                          <a:solidFill>
                                            <a:schemeClr val="accent1">
                                              <a:lumMod val="75000"/>
                                            </a:schemeClr>
                                          </a:solidFill>
                                          <a:latin typeface="Cambria Math" panose="02040503050406030204" pitchFamily="18" charset="0"/>
                                        </a:rPr>
                                        <m:t>2</m:t>
                                      </m:r>
                                    </m:sub>
                                    <m:sup>
                                      <m:r>
                                        <a:rPr lang="en-CA" b="0" i="1" smtClean="0">
                                          <a:solidFill>
                                            <a:schemeClr val="accent1">
                                              <a:lumMod val="75000"/>
                                            </a:schemeClr>
                                          </a:solidFill>
                                          <a:latin typeface="Cambria Math" panose="02040503050406030204" pitchFamily="18" charset="0"/>
                                        </a:rPr>
                                        <m:t>′</m:t>
                                      </m:r>
                                    </m:sup>
                                  </m:sSubSup>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m:t>
                                          </m:r>
                                        </m:sup>
                                      </m:sSup>
                                      <m:r>
                                        <a:rPr lang="en-CA" i="1">
                                          <a:latin typeface="Cambria Math" panose="02040503050406030204" pitchFamily="18" charset="0"/>
                                        </a:rPr>
                                        <m:t>,</m:t>
                                      </m:r>
                                      <m:sSubSup>
                                        <m:sSubSupPr>
                                          <m:ctrlPr>
                                            <a:rPr lang="en-CA" b="0" i="1" smtClean="0">
                                              <a:solidFill>
                                                <a:srgbClr val="C00000"/>
                                              </a:solidFill>
                                              <a:latin typeface="Cambria Math" panose="02040503050406030204" pitchFamily="18" charset="0"/>
                                            </a:rPr>
                                          </m:ctrlPr>
                                        </m:sSubSupPr>
                                        <m:e>
                                          <m:r>
                                            <a:rPr lang="en-CA" b="0" i="1" smtClean="0">
                                              <a:solidFill>
                                                <a:srgbClr val="C00000"/>
                                              </a:solidFill>
                                              <a:latin typeface="Cambria Math" panose="02040503050406030204" pitchFamily="18" charset="0"/>
                                            </a:rPr>
                                            <m:t>𝜋</m:t>
                                          </m:r>
                                        </m:e>
                                        <m:sub>
                                          <m:r>
                                            <a:rPr lang="en-CA" b="0" i="1" smtClean="0">
                                              <a:solidFill>
                                                <a:srgbClr val="C00000"/>
                                              </a:solidFill>
                                              <a:latin typeface="Cambria Math" panose="02040503050406030204" pitchFamily="18" charset="0"/>
                                            </a:rPr>
                                            <m:t>1</m:t>
                                          </m:r>
                                        </m:sub>
                                        <m:sup>
                                          <m:r>
                                            <a:rPr lang="en-CA" b="0" i="1" smtClean="0">
                                              <a:solidFill>
                                                <a:srgbClr val="C00000"/>
                                              </a:solidFill>
                                              <a:latin typeface="Cambria Math" panose="02040503050406030204" pitchFamily="18" charset="0"/>
                                            </a:rPr>
                                            <m:t>′</m:t>
                                          </m:r>
                                        </m:sup>
                                      </m:sSubSup>
                                      <m:r>
                                        <a:rPr lang="en-CA" i="1" smtClean="0">
                                          <a:solidFill>
                                            <a:srgbClr val="FF0000"/>
                                          </a:solidFill>
                                          <a:latin typeface="Cambria Math" panose="02040503050406030204" pitchFamily="18" charset="0"/>
                                        </a:rPr>
                                        <m:t> </m:t>
                                      </m:r>
                                    </m:e>
                                  </m:d>
                                </m:e>
                              </m:groupChr>
                              <m:r>
                                <a:rPr lang="en-CA" b="0" i="1" smtClean="0">
                                  <a:solidFill>
                                    <a:schemeClr val="tx1"/>
                                  </a:solidFill>
                                  <a:latin typeface="Cambria Math" panose="02040503050406030204" pitchFamily="18" charset="0"/>
                                </a:rPr>
                                <m:t>)</m:t>
                              </m:r>
                            </m:e>
                            <m:lim>
                              <m:r>
                                <m:rPr>
                                  <m:sty m:val="p"/>
                                </m:rPr>
                                <a:rPr lang="en-CA" i="0">
                                  <a:latin typeface="Cambria Math" panose="02040503050406030204" pitchFamily="18" charset="0"/>
                                </a:rPr>
                                <m:t>Double</m:t>
                              </m:r>
                            </m:lim>
                          </m:limLow>
                        </m:e>
                      </m:func>
                      <m:limLow>
                        <m:limLowPr>
                          <m:ctrlPr>
                            <a:rPr lang="en-CA" i="1">
                              <a:solidFill>
                                <a:schemeClr val="bg1"/>
                              </a:solidFill>
                              <a:latin typeface="Cambria Math" panose="02040503050406030204" pitchFamily="18" charset="0"/>
                            </a:rPr>
                          </m:ctrlPr>
                        </m:limLowPr>
                        <m:e>
                          <m:groupChr>
                            <m:groupChrPr>
                              <m:chr m:val="⏟"/>
                              <m:ctrlPr>
                                <a:rPr lang="en-CA" i="1">
                                  <a:solidFill>
                                    <a:schemeClr val="bg1"/>
                                  </a:solidFill>
                                  <a:latin typeface="Cambria Math" panose="02040503050406030204" pitchFamily="18" charset="0"/>
                                </a:rPr>
                              </m:ctrlPr>
                            </m:groupChrPr>
                            <m:e>
                              <m:r>
                                <a:rPr lang="en-CA" i="1">
                                  <a:solidFill>
                                    <a:schemeClr val="bg1"/>
                                  </a:solidFill>
                                  <a:latin typeface="Cambria Math" panose="02040503050406030204" pitchFamily="18" charset="0"/>
                                </a:rPr>
                                <m:t>()</m:t>
                              </m:r>
                            </m:e>
                          </m:groupChr>
                        </m:e>
                        <m:lim>
                          <m:r>
                            <m:rPr>
                              <m:sty m:val="p"/>
                            </m:rPr>
                            <a:rPr lang="en-CA">
                              <a:solidFill>
                                <a:schemeClr val="bg1"/>
                              </a:solidFill>
                              <a:latin typeface="Cambria Math" panose="02040503050406030204" pitchFamily="18" charset="0"/>
                            </a:rPr>
                            <m:t>INV</m:t>
                          </m:r>
                        </m:lim>
                      </m:limLow>
                    </m:oMath>
                  </m:oMathPara>
                </a14:m>
                <a:endParaRPr lang="en-CA" dirty="0"/>
              </a:p>
              <a:p>
                <a:r>
                  <a:rPr lang="en-CA" dirty="0"/>
                  <a:t>If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1</m:t>
                        </m:r>
                      </m:sub>
                    </m:sSub>
                  </m:oMath>
                </a14:m>
                <a:r>
                  <a:rPr lang="en-CA" dirty="0"/>
                  <a:t> generally overestimates, we can upper-bound the less biased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2</m:t>
                        </m:r>
                      </m:sub>
                    </m:sSub>
                  </m:oMath>
                </a14:m>
                <a:r>
                  <a:rPr lang="en-CA" dirty="0"/>
                  <a:t> by the biased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1</m:t>
                        </m:r>
                      </m:sub>
                    </m:sSub>
                  </m:oMath>
                </a14:m>
                <a:endParaRPr lang="en-CA" b="0" dirty="0"/>
              </a:p>
              <a:p>
                <a:endParaRPr lang="en-CA" dirty="0"/>
              </a:p>
              <a:p>
                <a:r>
                  <a:rPr lang="en-CA" dirty="0"/>
                  <a:t>This eliminates the situation where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2</m:t>
                        </m:r>
                      </m:sub>
                    </m:sSub>
                    <m:r>
                      <a:rPr lang="en-CA" b="0" i="1" smtClean="0">
                        <a:latin typeface="Cambria Math" panose="02040503050406030204" pitchFamily="18" charset="0"/>
                      </a:rPr>
                      <m:t>&gt;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1</m:t>
                        </m:r>
                      </m:sub>
                    </m:sSub>
                    <m:r>
                      <a:rPr lang="en-CA" b="0" i="1" smtClean="0">
                        <a:latin typeface="Cambria Math" panose="02040503050406030204" pitchFamily="18" charset="0"/>
                      </a:rPr>
                      <m:t>&gt;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Q</m:t>
                        </m:r>
                      </m:e>
                      <m:sub>
                        <m:r>
                          <m:rPr>
                            <m:sty m:val="p"/>
                          </m:rPr>
                          <a:rPr lang="en-CA" b="0" i="0" smtClean="0">
                            <a:latin typeface="Cambria Math" panose="02040503050406030204" pitchFamily="18" charset="0"/>
                          </a:rPr>
                          <m:t>true</m:t>
                        </m:r>
                      </m:sub>
                    </m:sSub>
                  </m:oMath>
                </a14:m>
                <a:endParaRPr lang="en-CA" dirty="0"/>
              </a:p>
            </p:txBody>
          </p:sp>
        </mc:Choice>
        <mc:Fallback xmlns="">
          <p:sp>
            <p:nvSpPr>
              <p:cNvPr id="3" name="Content Placeholder 2">
                <a:extLst>
                  <a:ext uri="{FF2B5EF4-FFF2-40B4-BE49-F238E27FC236}">
                    <a16:creationId xmlns:a16="http://schemas.microsoft.com/office/drawing/2014/main" xmlns:a14="http://schemas.microsoft.com/office/drawing/2010/main" xmlns="" id="{D51A472D-9AD6-4CA8-9D97-DAB5E40A0365}"/>
                  </a:ext>
                </a:extLst>
              </p:cNvPr>
              <p:cNvSpPr>
                <a:spLocks noGrp="1" noRot="1" noChangeAspect="1" noMove="1" noResize="1" noEditPoints="1" noAdjustHandles="1" noChangeArrowheads="1" noChangeShapeType="1" noTextEdit="1"/>
              </p:cNvSpPr>
              <p:nvPr>
                <p:ph idx="1"/>
              </p:nvPr>
            </p:nvSpPr>
            <p:spPr>
              <a:xfrm>
                <a:off x="826770" y="1825625"/>
                <a:ext cx="10515600" cy="4351338"/>
              </a:xfrm>
              <a:blipFill rotWithShape="0">
                <a:blip r:embed="rId3"/>
                <a:stretch>
                  <a:fillRect l="-1043"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FF9D892-07E0-492B-B118-FF885BAEFCD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a:extLst>
              <a:ext uri="{FF2B5EF4-FFF2-40B4-BE49-F238E27FC236}">
                <a16:creationId xmlns:a16="http://schemas.microsoft.com/office/drawing/2014/main" id="{B39F4FA9-BB3B-45FD-B98B-CE4953523461}"/>
              </a:ext>
            </a:extLst>
          </p:cNvPr>
          <p:cNvSpPr/>
          <p:nvPr/>
        </p:nvSpPr>
        <p:spPr>
          <a:xfrm>
            <a:off x="0" y="6748504"/>
            <a:ext cx="12192000" cy="13027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a:extLst>
              <a:ext uri="{FF2B5EF4-FFF2-40B4-BE49-F238E27FC236}">
                <a16:creationId xmlns:a16="http://schemas.microsoft.com/office/drawing/2014/main" id="{E4B38E47-82A8-4394-92F8-9FC336B1026F}"/>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023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E438-879A-4CEE-9848-6A5B07C1BB1A}"/>
              </a:ext>
            </a:extLst>
          </p:cNvPr>
          <p:cNvSpPr>
            <a:spLocks noGrp="1"/>
          </p:cNvSpPr>
          <p:nvPr>
            <p:ph type="title"/>
          </p:nvPr>
        </p:nvSpPr>
        <p:spPr/>
        <p:txBody>
          <a:bodyPr/>
          <a:lstStyle/>
          <a:p>
            <a:r>
              <a:rPr lang="en-CA"/>
              <a:t>Clipped Double Q-learning</a:t>
            </a:r>
          </a:p>
        </p:txBody>
      </p:sp>
      <p:pic>
        <p:nvPicPr>
          <p:cNvPr id="5" name="Content Placeholder 4">
            <a:extLst>
              <a:ext uri="{FF2B5EF4-FFF2-40B4-BE49-F238E27FC236}">
                <a16:creationId xmlns:a16="http://schemas.microsoft.com/office/drawing/2014/main" id="{1A9CFBE2-C0BC-4178-9138-2BDFB07607AD}"/>
              </a:ext>
            </a:extLst>
          </p:cNvPr>
          <p:cNvPicPr>
            <a:picLocks noGrp="1" noChangeAspect="1"/>
          </p:cNvPicPr>
          <p:nvPr>
            <p:ph idx="1"/>
          </p:nvPr>
        </p:nvPicPr>
        <p:blipFill>
          <a:blip r:embed="rId3"/>
          <a:stretch>
            <a:fillRect/>
          </a:stretch>
        </p:blipFill>
        <p:spPr>
          <a:xfrm>
            <a:off x="1066790" y="1785140"/>
            <a:ext cx="10058420" cy="4096520"/>
          </a:xfrm>
        </p:spPr>
      </p:pic>
      <p:sp>
        <p:nvSpPr>
          <p:cNvPr id="4" name="Rectangle 3">
            <a:extLst>
              <a:ext uri="{FF2B5EF4-FFF2-40B4-BE49-F238E27FC236}">
                <a16:creationId xmlns:a16="http://schemas.microsoft.com/office/drawing/2014/main" id="{2199AF08-DD68-4062-B237-C82681D44BC4}"/>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a:extLst>
              <a:ext uri="{FF2B5EF4-FFF2-40B4-BE49-F238E27FC236}">
                <a16:creationId xmlns:a16="http://schemas.microsoft.com/office/drawing/2014/main" id="{B39F4FA9-BB3B-45FD-B98B-CE4953523461}"/>
              </a:ext>
            </a:extLst>
          </p:cNvPr>
          <p:cNvSpPr/>
          <p:nvPr/>
        </p:nvSpPr>
        <p:spPr>
          <a:xfrm>
            <a:off x="0" y="6748504"/>
            <a:ext cx="12192000" cy="13027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E4B38E47-82A8-4394-92F8-9FC336B1026F}"/>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 name="Picture 11">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3" name="Straight Connector 12">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910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118F-03EA-46D0-A763-C676C8327D3F}"/>
              </a:ext>
            </a:extLst>
          </p:cNvPr>
          <p:cNvSpPr>
            <a:spLocks noGrp="1"/>
          </p:cNvSpPr>
          <p:nvPr>
            <p:ph type="title"/>
          </p:nvPr>
        </p:nvSpPr>
        <p:spPr/>
        <p:txBody>
          <a:bodyPr/>
          <a:lstStyle/>
          <a:p>
            <a:r>
              <a:rPr lang="en-CA" b="1"/>
              <a:t>T</a:t>
            </a:r>
            <a:r>
              <a:rPr lang="en-CA"/>
              <a:t>win </a:t>
            </a:r>
            <a:r>
              <a:rPr lang="en-CA" b="1"/>
              <a:t>D</a:t>
            </a:r>
            <a:r>
              <a:rPr lang="en-CA"/>
              <a:t>elayed </a:t>
            </a:r>
            <a:r>
              <a:rPr lang="en-CA" b="1"/>
              <a:t>DD</a:t>
            </a:r>
            <a:r>
              <a:rPr lang="en-CA"/>
              <a:t>PG (TD3)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B4362-FECF-43A7-88F8-884801F679FE}"/>
                  </a:ext>
                </a:extLst>
              </p:cNvPr>
              <p:cNvSpPr>
                <a:spLocks noGrp="1"/>
              </p:cNvSpPr>
              <p:nvPr>
                <p:ph idx="1"/>
              </p:nvPr>
            </p:nvSpPr>
            <p:spPr/>
            <p:txBody>
              <a:bodyPr/>
              <a:lstStyle/>
              <a:p>
                <a:pPr marL="571500" indent="-571500"/>
                <a:r>
                  <a:rPr lang="en-CA" dirty="0"/>
                  <a:t>Clipped update and several other modifications are added to DDPG to form Twin Delayed Deep Deterministic policy gradient (TD3).</a:t>
                </a:r>
              </a:p>
              <a:p>
                <a:pPr marL="571500" indent="-571500"/>
                <a:endParaRPr lang="en-CA" dirty="0"/>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𝑄</m:t>
                          </m:r>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i="1">
                          <a:latin typeface="Cambria Math" panose="02040503050406030204" pitchFamily="18" charset="0"/>
                        </a:rPr>
                        <m:t>𝑟</m:t>
                      </m:r>
                      <m:r>
                        <a:rPr lang="en-CA" i="1">
                          <a:latin typeface="Cambria Math" panose="02040503050406030204" pitchFamily="18" charset="0"/>
                        </a:rPr>
                        <m:t>+</m:t>
                      </m:r>
                      <m:r>
                        <a:rPr lang="en-CA" i="1">
                          <a:latin typeface="Cambria Math" panose="02040503050406030204" pitchFamily="18" charset="0"/>
                        </a:rPr>
                        <m:t>𝛾</m:t>
                      </m:r>
                      <m:func>
                        <m:funcPr>
                          <m:ctrlPr>
                            <a:rPr lang="en-CA" i="1">
                              <a:latin typeface="Cambria Math" panose="02040503050406030204" pitchFamily="18" charset="0"/>
                            </a:rPr>
                          </m:ctrlPr>
                        </m:funcPr>
                        <m:fName>
                          <m:r>
                            <m:rPr>
                              <m:sty m:val="p"/>
                            </m:rPr>
                            <a:rPr lang="en-CA">
                              <a:latin typeface="Cambria Math" panose="02040503050406030204" pitchFamily="18" charset="0"/>
                            </a:rPr>
                            <m:t>min</m:t>
                          </m:r>
                        </m:fName>
                        <m:e>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𝑄</m:t>
                                  </m:r>
                                </m:e>
                                <m:sub>
                                  <m:r>
                                    <a:rPr lang="en-CA" i="1">
                                      <a:latin typeface="Cambria Math" panose="02040503050406030204" pitchFamily="18" charset="0"/>
                                    </a:rPr>
                                    <m:t>1</m:t>
                                  </m:r>
                                </m:sub>
                              </m:sSub>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m:t>
                                      </m:r>
                                    </m:sup>
                                  </m:sSup>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𝑄</m:t>
                                  </m:r>
                                </m:e>
                                <m:sub>
                                  <m:r>
                                    <a:rPr lang="en-CA" i="1">
                                      <a:latin typeface="Cambria Math" panose="02040503050406030204" pitchFamily="18" charset="0"/>
                                    </a:rPr>
                                    <m:t>2</m:t>
                                  </m:r>
                                </m:sub>
                              </m:sSub>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m:t>
                                      </m:r>
                                    </m:sup>
                                  </m:sSup>
                                </m:e>
                              </m:d>
                            </m:e>
                          </m:d>
                        </m:e>
                      </m:func>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m:t>
                          </m:r>
                        </m:sup>
                      </m:sSup>
                      <m:r>
                        <a:rPr lang="en-CA" i="1">
                          <a:latin typeface="Cambria Math" panose="02040503050406030204" pitchFamily="18" charset="0"/>
                        </a:rPr>
                        <m:t>~</m:t>
                      </m:r>
                      <m:r>
                        <m:rPr>
                          <m:sty m:val="p"/>
                        </m:rPr>
                        <a:rPr lang="en-CA">
                          <a:latin typeface="Cambria Math" panose="02040503050406030204" pitchFamily="18" charset="0"/>
                        </a:rPr>
                        <m:t>clip</m:t>
                      </m:r>
                      <m:d>
                        <m:dPr>
                          <m:ctrlPr>
                            <a:rPr lang="en-CA" i="1">
                              <a:latin typeface="Cambria Math" panose="02040503050406030204" pitchFamily="18" charset="0"/>
                            </a:rPr>
                          </m:ctrlPr>
                        </m:dPr>
                        <m:e>
                          <m:r>
                            <a:rPr lang="en-CA" i="1">
                              <a:latin typeface="Cambria Math" panose="02040503050406030204" pitchFamily="18" charset="0"/>
                            </a:rPr>
                            <m:t>𝜋</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m:t>
                                  </m:r>
                                </m:sup>
                              </m:sSup>
                            </m:e>
                          </m:d>
                          <m:r>
                            <a:rPr lang="en-CA" i="1">
                              <a:latin typeface="Cambria Math" panose="02040503050406030204" pitchFamily="18" charset="0"/>
                            </a:rPr>
                            <m:t>+</m:t>
                          </m:r>
                          <m:r>
                            <a:rPr lang="en-CA" i="1">
                              <a:latin typeface="Cambria Math" panose="02040503050406030204" pitchFamily="18" charset="0"/>
                            </a:rPr>
                            <m:t>𝜖</m:t>
                          </m:r>
                          <m:r>
                            <a:rPr lang="en-CA" i="1">
                              <a:latin typeface="Cambria Math" panose="02040503050406030204" pitchFamily="18" charset="0"/>
                            </a:rPr>
                            <m:t>, −</m:t>
                          </m:r>
                          <m:r>
                            <a:rPr lang="en-CA" i="1">
                              <a:latin typeface="Cambria Math" panose="02040503050406030204" pitchFamily="18" charset="0"/>
                            </a:rPr>
                            <m:t>𝑐</m:t>
                          </m:r>
                          <m:r>
                            <a:rPr lang="en-CA" i="1">
                              <a:latin typeface="Cambria Math" panose="02040503050406030204" pitchFamily="18" charset="0"/>
                            </a:rPr>
                            <m:t>,</m:t>
                          </m:r>
                          <m:r>
                            <a:rPr lang="en-CA" i="1">
                              <a:latin typeface="Cambria Math" panose="02040503050406030204" pitchFamily="18" charset="0"/>
                            </a:rPr>
                            <m:t>𝑐</m:t>
                          </m:r>
                        </m:e>
                      </m:d>
                    </m:oMath>
                  </m:oMathPara>
                </a14:m>
                <a:endParaRPr lang="en-CA" dirty="0"/>
              </a:p>
              <a:p>
                <a:pPr marL="571500" indent="-571500"/>
                <a:endParaRPr lang="en-CA" dirty="0"/>
              </a:p>
              <a:p>
                <a:pPr marL="571500" indent="-571500"/>
                <a:r>
                  <a:rPr lang="en-CA" dirty="0"/>
                  <a:t>The actor and both target networks are updated every </a:t>
                </a:r>
                <a14:m>
                  <m:oMath xmlns:m="http://schemas.openxmlformats.org/officeDocument/2006/math">
                    <m:r>
                      <a:rPr lang="en-CA" i="1">
                        <a:latin typeface="Cambria Math" panose="02040503050406030204" pitchFamily="18" charset="0"/>
                      </a:rPr>
                      <m:t>𝑑</m:t>
                    </m:r>
                  </m:oMath>
                </a14:m>
                <a:r>
                  <a:rPr lang="en-CA" dirty="0"/>
                  <a:t> time steps. </a:t>
                </a:r>
              </a:p>
            </p:txBody>
          </p:sp>
        </mc:Choice>
        <mc:Fallback xmlns="">
          <p:sp>
            <p:nvSpPr>
              <p:cNvPr id="3" name="Content Placeholder 2">
                <a:extLst>
                  <a:ext uri="{FF2B5EF4-FFF2-40B4-BE49-F238E27FC236}">
                    <a16:creationId xmlns="" xmlns:a16="http://schemas.microsoft.com/office/drawing/2014/main" xmlns:a14="http://schemas.microsoft.com/office/drawing/2010/main" id="{DC3B4362-FECF-43A7-88F8-884801F679FE}"/>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r="-11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EE72890C-1E62-4980-AF90-DFBB06AF7E8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a:extLst>
              <a:ext uri="{FF2B5EF4-FFF2-40B4-BE49-F238E27FC236}">
                <a16:creationId xmlns:a16="http://schemas.microsoft.com/office/drawing/2014/main" id="{B39F4FA9-BB3B-45FD-B98B-CE4953523461}"/>
              </a:ext>
            </a:extLst>
          </p:cNvPr>
          <p:cNvSpPr/>
          <p:nvPr/>
        </p:nvSpPr>
        <p:spPr>
          <a:xfrm>
            <a:off x="0" y="6748504"/>
            <a:ext cx="12192000" cy="13027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a:extLst>
              <a:ext uri="{FF2B5EF4-FFF2-40B4-BE49-F238E27FC236}">
                <a16:creationId xmlns:a16="http://schemas.microsoft.com/office/drawing/2014/main" id="{E4B38E47-82A8-4394-92F8-9FC336B1026F}"/>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74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99BC-2B3F-4716-B5A9-2871226B1D4A}"/>
              </a:ext>
            </a:extLst>
          </p:cNvPr>
          <p:cNvSpPr>
            <a:spLocks noGrp="1"/>
          </p:cNvSpPr>
          <p:nvPr>
            <p:ph type="title"/>
          </p:nvPr>
        </p:nvSpPr>
        <p:spPr/>
        <p:txBody>
          <a:bodyPr/>
          <a:lstStyle/>
          <a:p>
            <a:pPr algn="ctr"/>
            <a:r>
              <a:rPr lang="en-CA"/>
              <a:t>TD3 vs DDPG</a:t>
            </a:r>
          </a:p>
        </p:txBody>
      </p:sp>
      <p:pic>
        <p:nvPicPr>
          <p:cNvPr id="9" name="Content Placeholder 8">
            <a:extLst>
              <a:ext uri="{FF2B5EF4-FFF2-40B4-BE49-F238E27FC236}">
                <a16:creationId xmlns:a16="http://schemas.microsoft.com/office/drawing/2014/main" id="{57A94EC0-8C64-458D-A56C-080EA4FE2F7B}"/>
              </a:ext>
            </a:extLst>
          </p:cNvPr>
          <p:cNvPicPr>
            <a:picLocks noGrp="1" noChangeAspect="1"/>
          </p:cNvPicPr>
          <p:nvPr>
            <p:ph idx="1"/>
          </p:nvPr>
        </p:nvPicPr>
        <p:blipFill>
          <a:blip r:embed="rId3"/>
          <a:stretch>
            <a:fillRect/>
          </a:stretch>
        </p:blipFill>
        <p:spPr>
          <a:xfrm>
            <a:off x="2983831" y="1690688"/>
            <a:ext cx="6761755" cy="4048038"/>
          </a:xfrm>
        </p:spPr>
      </p:pic>
      <p:sp>
        <p:nvSpPr>
          <p:cNvPr id="4" name="Rectangle 3">
            <a:extLst>
              <a:ext uri="{FF2B5EF4-FFF2-40B4-BE49-F238E27FC236}">
                <a16:creationId xmlns:a16="http://schemas.microsoft.com/office/drawing/2014/main" id="{9FB1E834-C22C-42C6-9009-0DD577F163CD}"/>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a:extLst>
              <a:ext uri="{FF2B5EF4-FFF2-40B4-BE49-F238E27FC236}">
                <a16:creationId xmlns:a16="http://schemas.microsoft.com/office/drawing/2014/main" id="{B39F4FA9-BB3B-45FD-B98B-CE4953523461}"/>
              </a:ext>
            </a:extLst>
          </p:cNvPr>
          <p:cNvSpPr/>
          <p:nvPr/>
        </p:nvSpPr>
        <p:spPr>
          <a:xfrm>
            <a:off x="0" y="6748504"/>
            <a:ext cx="12192000" cy="13027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a:extLst>
              <a:ext uri="{FF2B5EF4-FFF2-40B4-BE49-F238E27FC236}">
                <a16:creationId xmlns:a16="http://schemas.microsoft.com/office/drawing/2014/main" id="{E4B38E47-82A8-4394-92F8-9FC336B1026F}"/>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 name="Picture 11">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3" name="Straight Connector 12">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444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502B5-F1CD-4920-B828-BACC19384A1C}"/>
              </a:ext>
            </a:extLst>
          </p:cNvPr>
          <p:cNvSpPr>
            <a:spLocks noGrp="1"/>
          </p:cNvSpPr>
          <p:nvPr>
            <p:ph type="title"/>
          </p:nvPr>
        </p:nvSpPr>
        <p:spPr/>
        <p:txBody>
          <a:bodyPr/>
          <a:lstStyle/>
          <a:p>
            <a:pPr algn="ctr"/>
            <a:r>
              <a:rPr lang="en-CA"/>
              <a:t>TD3 vs PPO</a:t>
            </a:r>
          </a:p>
        </p:txBody>
      </p:sp>
      <p:pic>
        <p:nvPicPr>
          <p:cNvPr id="5" name="Content Placeholder 4">
            <a:extLst>
              <a:ext uri="{FF2B5EF4-FFF2-40B4-BE49-F238E27FC236}">
                <a16:creationId xmlns:a16="http://schemas.microsoft.com/office/drawing/2014/main" id="{36730FF9-C4EF-4916-BA78-73F3BD33959F}"/>
              </a:ext>
            </a:extLst>
          </p:cNvPr>
          <p:cNvPicPr>
            <a:picLocks noGrp="1" noChangeAspect="1"/>
          </p:cNvPicPr>
          <p:nvPr>
            <p:ph idx="1"/>
          </p:nvPr>
        </p:nvPicPr>
        <p:blipFill>
          <a:blip r:embed="rId3"/>
          <a:stretch>
            <a:fillRect/>
          </a:stretch>
        </p:blipFill>
        <p:spPr>
          <a:xfrm>
            <a:off x="2903620" y="1592400"/>
            <a:ext cx="7291145" cy="4364966"/>
          </a:xfrm>
        </p:spPr>
      </p:pic>
      <p:sp>
        <p:nvSpPr>
          <p:cNvPr id="4" name="Rectangle 3">
            <a:extLst>
              <a:ext uri="{FF2B5EF4-FFF2-40B4-BE49-F238E27FC236}">
                <a16:creationId xmlns:a16="http://schemas.microsoft.com/office/drawing/2014/main" id="{162B455C-4641-4256-BE40-4B9A0D471ACD}"/>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a:extLst>
              <a:ext uri="{FF2B5EF4-FFF2-40B4-BE49-F238E27FC236}">
                <a16:creationId xmlns:a16="http://schemas.microsoft.com/office/drawing/2014/main" id="{B39F4FA9-BB3B-45FD-B98B-CE4953523461}"/>
              </a:ext>
            </a:extLst>
          </p:cNvPr>
          <p:cNvSpPr/>
          <p:nvPr/>
        </p:nvSpPr>
        <p:spPr>
          <a:xfrm>
            <a:off x="0" y="6748504"/>
            <a:ext cx="12192000" cy="13027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E4B38E47-82A8-4394-92F8-9FC336B1026F}"/>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 name="Picture 11">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3" name="Straight Connector 12">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742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sp>
        <p:nvSpPr>
          <p:cNvPr id="15" name="Content Placeholder 2">
            <a:extLst>
              <a:ext uri="{FF2B5EF4-FFF2-40B4-BE49-F238E27FC236}">
                <a16:creationId xmlns:a16="http://schemas.microsoft.com/office/drawing/2014/main" id="{F9AF034F-7E91-4B80-AFE2-2E621542D3BB}"/>
              </a:ext>
            </a:extLst>
          </p:cNvPr>
          <p:cNvSpPr txBox="1">
            <a:spLocks/>
          </p:cNvSpPr>
          <p:nvPr/>
        </p:nvSpPr>
        <p:spPr>
          <a:xfrm>
            <a:off x="838200" y="1088538"/>
            <a:ext cx="10515600" cy="8355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defRPr/>
            </a:pPr>
            <a:r>
              <a:rPr lang="en-CA" sz="3900" b="1" i="1" dirty="0"/>
              <a:t>RL agents outperform humans!</a:t>
            </a:r>
            <a:endParaRPr lang="en-CA" dirty="0"/>
          </a:p>
          <a:p>
            <a:pPr>
              <a:lnSpc>
                <a:spcPct val="100000"/>
              </a:lnSpc>
              <a:spcBef>
                <a:spcPts val="0"/>
              </a:spcBef>
              <a:buFontTx/>
              <a:buNone/>
              <a:defRPr/>
            </a:pPr>
            <a:endParaRPr lang="en-CA" dirty="0"/>
          </a:p>
        </p:txBody>
      </p:sp>
      <p:cxnSp>
        <p:nvCxnSpPr>
          <p:cNvPr id="18" name="Straight Connector 17">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89322" y="2220981"/>
            <a:ext cx="11013356" cy="3004563"/>
            <a:chOff x="492845" y="2266952"/>
            <a:chExt cx="11013356" cy="3004563"/>
          </a:xfrm>
        </p:grpSpPr>
        <p:pic>
          <p:nvPicPr>
            <p:cNvPr id="19" name="Picture 4" descr="Image result for alphago">
              <a:extLst>
                <a:ext uri="{FF2B5EF4-FFF2-40B4-BE49-F238E27FC236}">
                  <a16:creationId xmlns:a16="http://schemas.microsoft.com/office/drawing/2014/main" id="{DF438839-BA45-4BCC-BD87-8BDEA6D891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845" y="2266952"/>
              <a:ext cx="5526955" cy="3004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lphastar starcraft 2">
              <a:extLst>
                <a:ext uri="{FF2B5EF4-FFF2-40B4-BE49-F238E27FC236}">
                  <a16:creationId xmlns:a16="http://schemas.microsoft.com/office/drawing/2014/main" id="{05CAB4D5-6F17-4301-8070-8A7F0ECD58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1319" y="2266952"/>
              <a:ext cx="5134882" cy="30045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61861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D87B-B151-406E-ADA2-B8EFC8898895}"/>
              </a:ext>
            </a:extLst>
          </p:cNvPr>
          <p:cNvSpPr>
            <a:spLocks noGrp="1"/>
          </p:cNvSpPr>
          <p:nvPr>
            <p:ph type="title"/>
          </p:nvPr>
        </p:nvSpPr>
        <p:spPr/>
        <p:txBody>
          <a:bodyPr/>
          <a:lstStyle/>
          <a:p>
            <a:pPr algn="ctr"/>
            <a:r>
              <a:rPr lang="en-CA" dirty="0"/>
              <a:t>TD3 vs SAC* (*prior to TD3-SAC)</a:t>
            </a:r>
          </a:p>
        </p:txBody>
      </p:sp>
      <p:pic>
        <p:nvPicPr>
          <p:cNvPr id="5" name="Content Placeholder 4">
            <a:extLst>
              <a:ext uri="{FF2B5EF4-FFF2-40B4-BE49-F238E27FC236}">
                <a16:creationId xmlns:a16="http://schemas.microsoft.com/office/drawing/2014/main" id="{9705CED9-F0EA-4527-B770-B5FFD868A8DB}"/>
              </a:ext>
            </a:extLst>
          </p:cNvPr>
          <p:cNvPicPr>
            <a:picLocks noGrp="1" noChangeAspect="1"/>
          </p:cNvPicPr>
          <p:nvPr>
            <p:ph idx="1"/>
          </p:nvPr>
        </p:nvPicPr>
        <p:blipFill>
          <a:blip r:embed="rId3"/>
          <a:stretch>
            <a:fillRect/>
          </a:stretch>
        </p:blipFill>
        <p:spPr>
          <a:xfrm>
            <a:off x="2983832" y="1652517"/>
            <a:ext cx="7002387" cy="4192096"/>
          </a:xfrm>
        </p:spPr>
      </p:pic>
      <p:sp>
        <p:nvSpPr>
          <p:cNvPr id="4" name="Rectangle 3">
            <a:extLst>
              <a:ext uri="{FF2B5EF4-FFF2-40B4-BE49-F238E27FC236}">
                <a16:creationId xmlns:a16="http://schemas.microsoft.com/office/drawing/2014/main" id="{B39F4FA9-BB3B-45FD-B98B-CE4953523461}"/>
              </a:ext>
            </a:extLst>
          </p:cNvPr>
          <p:cNvSpPr/>
          <p:nvPr/>
        </p:nvSpPr>
        <p:spPr>
          <a:xfrm>
            <a:off x="0" y="6748504"/>
            <a:ext cx="12192000" cy="13027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a:extLst>
              <a:ext uri="{FF2B5EF4-FFF2-40B4-BE49-F238E27FC236}">
                <a16:creationId xmlns:a16="http://schemas.microsoft.com/office/drawing/2014/main" id="{E4B38E47-82A8-4394-92F8-9FC336B1026F}"/>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452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C2F5-3558-485E-8311-E371950046EE}"/>
              </a:ext>
            </a:extLst>
          </p:cNvPr>
          <p:cNvSpPr>
            <a:spLocks noGrp="1"/>
          </p:cNvSpPr>
          <p:nvPr>
            <p:ph type="title"/>
          </p:nvPr>
        </p:nvSpPr>
        <p:spPr/>
        <p:txBody>
          <a:bodyPr/>
          <a:lstStyle/>
          <a:p>
            <a:pPr algn="ctr"/>
            <a:r>
              <a:rPr lang="en-CA"/>
              <a:t>Results</a:t>
            </a:r>
          </a:p>
        </p:txBody>
      </p:sp>
      <p:pic>
        <p:nvPicPr>
          <p:cNvPr id="5" name="Content Placeholder 4">
            <a:extLst>
              <a:ext uri="{FF2B5EF4-FFF2-40B4-BE49-F238E27FC236}">
                <a16:creationId xmlns:a16="http://schemas.microsoft.com/office/drawing/2014/main" id="{A443E749-9069-4FCA-B44E-7777207B3A4D}"/>
              </a:ext>
            </a:extLst>
          </p:cNvPr>
          <p:cNvPicPr>
            <a:picLocks noGrp="1" noChangeAspect="1"/>
          </p:cNvPicPr>
          <p:nvPr>
            <p:ph idx="1"/>
          </p:nvPr>
        </p:nvPicPr>
        <p:blipFill>
          <a:blip r:embed="rId3"/>
          <a:stretch>
            <a:fillRect/>
          </a:stretch>
        </p:blipFill>
        <p:spPr>
          <a:xfrm>
            <a:off x="2975803" y="1335540"/>
            <a:ext cx="7515734" cy="4499420"/>
          </a:xfrm>
        </p:spPr>
      </p:pic>
      <p:sp>
        <p:nvSpPr>
          <p:cNvPr id="4" name="Rectangle 3">
            <a:extLst>
              <a:ext uri="{FF2B5EF4-FFF2-40B4-BE49-F238E27FC236}">
                <a16:creationId xmlns:a16="http://schemas.microsoft.com/office/drawing/2014/main" id="{B39F4FA9-BB3B-45FD-B98B-CE4953523461}"/>
              </a:ext>
            </a:extLst>
          </p:cNvPr>
          <p:cNvSpPr/>
          <p:nvPr/>
        </p:nvSpPr>
        <p:spPr>
          <a:xfrm>
            <a:off x="0" y="6748504"/>
            <a:ext cx="12192000" cy="13027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a:extLst>
              <a:ext uri="{FF2B5EF4-FFF2-40B4-BE49-F238E27FC236}">
                <a16:creationId xmlns:a16="http://schemas.microsoft.com/office/drawing/2014/main" id="{E4B38E47-82A8-4394-92F8-9FC336B1026F}"/>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903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24B6D7-B5B0-423B-94E6-97D267CA2DE2}"/>
              </a:ext>
            </a:extLst>
          </p:cNvPr>
          <p:cNvSpPr/>
          <p:nvPr/>
        </p:nvSpPr>
        <p:spPr>
          <a:xfrm>
            <a:off x="0" y="6030120"/>
            <a:ext cx="12192000" cy="8486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id="{36D2C0F5-1FB1-4D53-8B99-592432171E79}"/>
              </a:ext>
            </a:extLst>
          </p:cNvPr>
          <p:cNvSpPr>
            <a:spLocks noGrp="1"/>
          </p:cNvSpPr>
          <p:nvPr>
            <p:ph type="title"/>
          </p:nvPr>
        </p:nvSpPr>
        <p:spPr>
          <a:xfrm>
            <a:off x="838200" y="365125"/>
            <a:ext cx="10515600" cy="1325563"/>
          </a:xfrm>
        </p:spPr>
        <p:txBody>
          <a:bodyPr/>
          <a:lstStyle/>
          <a:p>
            <a:r>
              <a:rPr lang="en-CA"/>
              <a:t>Take-home</a:t>
            </a:r>
          </a:p>
        </p:txBody>
      </p:sp>
      <p:sp>
        <p:nvSpPr>
          <p:cNvPr id="3" name="Content Placeholder 2">
            <a:extLst>
              <a:ext uri="{FF2B5EF4-FFF2-40B4-BE49-F238E27FC236}">
                <a16:creationId xmlns:a16="http://schemas.microsoft.com/office/drawing/2014/main" id="{6164E7CB-57E4-4918-A8EF-EB5A9F48D910}"/>
              </a:ext>
            </a:extLst>
          </p:cNvPr>
          <p:cNvSpPr>
            <a:spLocks noGrp="1"/>
          </p:cNvSpPr>
          <p:nvPr>
            <p:ph idx="1"/>
          </p:nvPr>
        </p:nvSpPr>
        <p:spPr>
          <a:xfrm>
            <a:off x="838200" y="1458097"/>
            <a:ext cx="8075141" cy="4718866"/>
          </a:xfrm>
        </p:spPr>
        <p:txBody>
          <a:bodyPr>
            <a:normAutofit fontScale="85000" lnSpcReduction="10000"/>
          </a:bodyPr>
          <a:lstStyle/>
          <a:p>
            <a:pPr marL="514350" indent="-514350">
              <a:buFont typeface="+mj-lt"/>
              <a:buAutoNum type="arabicPeriod"/>
            </a:pPr>
            <a:r>
              <a:rPr lang="en-CA"/>
              <a:t>You will overfit to the metric you optimize with respect to.</a:t>
            </a:r>
          </a:p>
          <a:p>
            <a:pPr lvl="1"/>
            <a:r>
              <a:rPr lang="en-CA"/>
              <a:t>Overfitting occurs in actor-critic methods.</a:t>
            </a:r>
          </a:p>
          <a:p>
            <a:pPr lvl="1"/>
            <a:r>
              <a:rPr lang="en-CA"/>
              <a:t>Pessimism in the value function can improve performance. </a:t>
            </a:r>
          </a:p>
          <a:p>
            <a:pPr marL="457200" lvl="1" indent="0">
              <a:buNone/>
            </a:pPr>
            <a:endParaRPr lang="en-CA"/>
          </a:p>
          <a:p>
            <a:pPr marL="514350" indent="-514350">
              <a:buFont typeface="+mj-lt"/>
              <a:buAutoNum type="arabicPeriod"/>
            </a:pPr>
            <a:r>
              <a:rPr lang="en-CA"/>
              <a:t>A new perspective on the importance of target networks:</a:t>
            </a:r>
          </a:p>
          <a:p>
            <a:pPr lvl="1"/>
            <a:r>
              <a:rPr lang="en-CA"/>
              <a:t> Target networks reduce the buildup of error, which is critical when combined with a recursive maximization operation. </a:t>
            </a:r>
          </a:p>
          <a:p>
            <a:pPr marL="514350" indent="-514350">
              <a:buFont typeface="+mj-lt"/>
              <a:buAutoNum type="arabicPeriod"/>
            </a:pPr>
            <a:endParaRPr lang="en-CA"/>
          </a:p>
          <a:p>
            <a:pPr marL="514350" indent="-514350">
              <a:buFont typeface="+mj-lt"/>
              <a:buAutoNum type="arabicPeriod"/>
            </a:pPr>
            <a:r>
              <a:rPr lang="en-CA"/>
              <a:t>Updating the policy less can actually improve performance.</a:t>
            </a:r>
          </a:p>
          <a:p>
            <a:endParaRPr lang="en-CA"/>
          </a:p>
          <a:p>
            <a:r>
              <a:rPr lang="en-CA"/>
              <a:t>Use TD3! </a:t>
            </a:r>
            <a:r>
              <a:rPr lang="en-CA">
                <a:hlinkClick r:id="rId3"/>
              </a:rPr>
              <a:t>https://github.com/sfujim/TD3</a:t>
            </a:r>
            <a:endParaRPr lang="en-CA"/>
          </a:p>
          <a:p>
            <a:pPr lvl="1"/>
            <a:r>
              <a:rPr lang="en-CA"/>
              <a:t>Under 200 lines of </a:t>
            </a:r>
            <a:r>
              <a:rPr lang="en-CA" err="1"/>
              <a:t>PyTorch</a:t>
            </a:r>
            <a:r>
              <a:rPr lang="en-CA"/>
              <a:t> code with comments.</a:t>
            </a:r>
          </a:p>
          <a:p>
            <a:pPr lvl="1"/>
            <a:endParaRPr lang="en-CA"/>
          </a:p>
          <a:p>
            <a:pPr lvl="1"/>
            <a:endParaRPr lang="en-CA"/>
          </a:p>
        </p:txBody>
      </p:sp>
      <p:pic>
        <p:nvPicPr>
          <p:cNvPr id="4" name="Picture 2" descr="Image result for scott fujimoto mcgill">
            <a:extLst>
              <a:ext uri="{FF2B5EF4-FFF2-40B4-BE49-F238E27FC236}">
                <a16:creationId xmlns:a16="http://schemas.microsoft.com/office/drawing/2014/main" id="{683A3BD7-818D-4520-93BD-4CAC9A122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402" y="25875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herke van hoof">
            <a:extLst>
              <a:ext uri="{FF2B5EF4-FFF2-40B4-BE49-F238E27FC236}">
                <a16:creationId xmlns:a16="http://schemas.microsoft.com/office/drawing/2014/main" id="{02DD0E18-849F-4C97-915E-7CD45AA78C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403" y="2574812"/>
            <a:ext cx="1904999" cy="286035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61860988-FD83-4505-BDAA-82836C157972}"/>
              </a:ext>
            </a:extLst>
          </p:cNvPr>
          <p:cNvSpPr txBox="1">
            <a:spLocks/>
          </p:cNvSpPr>
          <p:nvPr/>
        </p:nvSpPr>
        <p:spPr>
          <a:xfrm>
            <a:off x="9530285" y="2138437"/>
            <a:ext cx="2483709" cy="461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CA">
                <a:solidFill>
                  <a:prstClr val="black"/>
                </a:solidFill>
              </a:rPr>
              <a:t>Scott Fujimoto</a:t>
            </a:r>
          </a:p>
        </p:txBody>
      </p:sp>
      <p:sp>
        <p:nvSpPr>
          <p:cNvPr id="7" name="Content Placeholder 2">
            <a:extLst>
              <a:ext uri="{FF2B5EF4-FFF2-40B4-BE49-F238E27FC236}">
                <a16:creationId xmlns:a16="http://schemas.microsoft.com/office/drawing/2014/main" id="{A1FAFB50-9366-4C2E-8E8C-9B10D41B4C23}"/>
              </a:ext>
            </a:extLst>
          </p:cNvPr>
          <p:cNvSpPr txBox="1">
            <a:spLocks/>
          </p:cNvSpPr>
          <p:nvPr/>
        </p:nvSpPr>
        <p:spPr>
          <a:xfrm>
            <a:off x="9530285" y="5433342"/>
            <a:ext cx="2483709" cy="4613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CA" err="1">
                <a:solidFill>
                  <a:prstClr val="black"/>
                </a:solidFill>
              </a:rPr>
              <a:t>Herke</a:t>
            </a:r>
            <a:r>
              <a:rPr lang="en-CA">
                <a:solidFill>
                  <a:prstClr val="black"/>
                </a:solidFill>
              </a:rPr>
              <a:t> van Hoof</a:t>
            </a:r>
          </a:p>
        </p:txBody>
      </p:sp>
      <p:sp>
        <p:nvSpPr>
          <p:cNvPr id="8" name="Subtitle 2">
            <a:extLst>
              <a:ext uri="{FF2B5EF4-FFF2-40B4-BE49-F238E27FC236}">
                <a16:creationId xmlns:a16="http://schemas.microsoft.com/office/drawing/2014/main" id="{09CFD036-30E6-4F14-A913-F0B079196A1D}"/>
              </a:ext>
            </a:extLst>
          </p:cNvPr>
          <p:cNvSpPr txBox="1">
            <a:spLocks/>
          </p:cNvSpPr>
          <p:nvPr/>
        </p:nvSpPr>
        <p:spPr>
          <a:xfrm>
            <a:off x="840260" y="6030119"/>
            <a:ext cx="10165492"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a:solidFill>
                  <a:prstClr val="white"/>
                </a:solidFill>
              </a:rPr>
              <a:t>Scott Fujimoto, </a:t>
            </a:r>
            <a:r>
              <a:rPr lang="en-CA" err="1">
                <a:solidFill>
                  <a:prstClr val="white"/>
                </a:solidFill>
              </a:rPr>
              <a:t>Herke</a:t>
            </a:r>
            <a:r>
              <a:rPr lang="en-CA">
                <a:solidFill>
                  <a:prstClr val="white"/>
                </a:solidFill>
              </a:rPr>
              <a:t> van Hoof and David Meger. Addressing Function Approximation Error in Actor-Critic Methods. ICML 2018.</a:t>
            </a:r>
          </a:p>
        </p:txBody>
      </p:sp>
    </p:spTree>
    <p:extLst>
      <p:ext uri="{BB962C8B-B14F-4D97-AF65-F5344CB8AC3E}">
        <p14:creationId xmlns:p14="http://schemas.microsoft.com/office/powerpoint/2010/main" val="3406185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B527646-98F0-43DC-8F47-19A89DA39BF7}"/>
              </a:ext>
            </a:extLst>
          </p:cNvPr>
          <p:cNvSpPr/>
          <p:nvPr/>
        </p:nvSpPr>
        <p:spPr>
          <a:xfrm>
            <a:off x="5505893" y="-24189"/>
            <a:ext cx="6686107" cy="778628"/>
          </a:xfrm>
          <a:custGeom>
            <a:avLst/>
            <a:gdLst>
              <a:gd name="connsiteX0" fmla="*/ 0 w 3766343"/>
              <a:gd name="connsiteY0" fmla="*/ 0 h 2259806"/>
              <a:gd name="connsiteX1" fmla="*/ 3766343 w 3766343"/>
              <a:gd name="connsiteY1" fmla="*/ 0 h 2259806"/>
              <a:gd name="connsiteX2" fmla="*/ 3766343 w 3766343"/>
              <a:gd name="connsiteY2" fmla="*/ 2259806 h 2259806"/>
              <a:gd name="connsiteX3" fmla="*/ 0 w 3766343"/>
              <a:gd name="connsiteY3" fmla="*/ 2259806 h 2259806"/>
              <a:gd name="connsiteX4" fmla="*/ 0 w 3766343"/>
              <a:gd name="connsiteY4" fmla="*/ 0 h 225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343" h="2259806">
                <a:moveTo>
                  <a:pt x="0" y="0"/>
                </a:moveTo>
                <a:lnTo>
                  <a:pt x="3766343" y="0"/>
                </a:lnTo>
                <a:lnTo>
                  <a:pt x="3766343" y="2259806"/>
                </a:lnTo>
                <a:lnTo>
                  <a:pt x="0" y="2259806"/>
                </a:lnTo>
                <a:lnTo>
                  <a:pt x="0" y="0"/>
                </a:lnTo>
                <a:close/>
              </a:path>
            </a:pathLst>
          </a:cu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t" anchorCtr="0">
            <a:noAutofit/>
          </a:bodyPr>
          <a:lstStyle/>
          <a:p>
            <a:pPr lvl="0" algn="ctr" defTabSz="1733550">
              <a:lnSpc>
                <a:spcPct val="90000"/>
              </a:lnSpc>
              <a:spcBef>
                <a:spcPct val="0"/>
              </a:spcBef>
              <a:spcAft>
                <a:spcPct val="35000"/>
              </a:spcAft>
            </a:pPr>
            <a:r>
              <a:rPr lang="en-US" sz="2800" dirty="0"/>
              <a:t>Improving continuous value estimates</a:t>
            </a:r>
          </a:p>
          <a:p>
            <a:pPr marL="571500" lvl="0" indent="-571500" defTabSz="1733550">
              <a:lnSpc>
                <a:spcPct val="90000"/>
              </a:lnSpc>
              <a:spcBef>
                <a:spcPct val="0"/>
              </a:spcBef>
              <a:spcAft>
                <a:spcPct val="35000"/>
              </a:spcAft>
              <a:buFont typeface="Arial" panose="020B0604020202020204" pitchFamily="34" charset="0"/>
              <a:buChar char="•"/>
            </a:pPr>
            <a:endParaRPr lang="en-US" sz="2800" b="0" kern="1200" dirty="0"/>
          </a:p>
          <a:p>
            <a:pPr marL="571500" lvl="0" indent="-571500" defTabSz="1733550">
              <a:lnSpc>
                <a:spcPct val="90000"/>
              </a:lnSpc>
              <a:spcBef>
                <a:spcPct val="0"/>
              </a:spcBef>
              <a:spcAft>
                <a:spcPct val="35000"/>
              </a:spcAft>
              <a:buFont typeface="Arial" panose="020B0604020202020204" pitchFamily="34" charset="0"/>
              <a:buChar char="•"/>
            </a:pPr>
            <a:endParaRPr lang="en-US" sz="2800" b="0" kern="1200" dirty="0"/>
          </a:p>
        </p:txBody>
      </p:sp>
      <p:sp>
        <p:nvSpPr>
          <p:cNvPr id="18" name="AutoShape 10" descr="data:image/jpg;base64,%20/9j/4AAQSkZJRgABAQEAYABgAAD/2wBDAAUDBAQEAwUEBAQFBQUGBwwIBwcHBw8LCwkMEQ8SEhEPERETFhwXExQaFRERGCEYGh0dHx8fExciJCIeJBweHx7/2wBDAQUFBQcGBw4ICA4eFBEUHh4eHh4eHh4eHh4eHh4eHh4eHh4eHh4eHh4eHh4eHh4eHh4eHh4eHh4eHh4eHh4eHh7/wAARCAGkA9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64oooqg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rdl901Uq3ZfdNJgVKKKKYGZ4p1/S/DGiS61rUzQWURCu6ruIJ6cVxP/C8/hn/ANBi4/8AAc079pX/AJI7qf8A11j/AJ18ejpW1OmpK7MalRxdj7A/4Xn8M/8AoMXH/gOaP+F5/DP/AKDFx/4DmvkCitPYRM/bSPr/AP4Xn8M/+gxcf+A5o/4Xn8M/+gxcf+A5r5Aoo9hEftpH1/8A8Lz+Gf8A0GLj/wABzR/wvP4Z/wDQYuP/AAHNfIFFHsIh7aR9f/8AC8/hn/0GLj/wHNH/AAvP4Z/9Bi4/8BzXyBRR7CIe2kfX/wDwvP4Z/wDQYuP/AAHNL/wvP4af9Bi4/wDAc18f0UewiHtpH2B/wvP4af8AQYuP/Ac0n/C8/hn/ANBi4/8AAc18gUUewiHtpH1//wALz+Gf/QYuP/Ac0f8AC8/hn/0GLj/wHNfIFFHsIh7aR9f/APC8/hn/ANBi4/8AAc0f8Lz+Gf8A0GLj/wABzXyBRR7CIe2kfYH/AAvP4af9Bi4/8BzR/wALz+Gn/QYuP/Ac18f0UewiL20j7A/4Xn8NP+gxcf8AgOaP+F5/DT/oMXH/AIDmvj+ij2ER+2kfX/8AwvP4Z/8AQYuP/Ac0f8Lz+Gf/AEGLj/wHNfIFFHsIh7aR9f8A/C8/hn/0GLj/AMBzR/wvP4Z/9Bi4/wDAc18gUUewiHtpH1//AMLz+Gf/AEGLj/wHNL/wvP4af9Bi4/8AAc18f0tHsIi9tI+v/wDhefw0/wCgxcf+A5o/4Xn8NP8AoMXH/gOa+QKSj2EQ9tI+wP8Ahefw0/6DFx/4Dmj/AIXn8NP+gxcf+A5r4/oo9hEftpH1/wD8Lz+Gf/QYuP8AwHNH/C8/hn/0GLj/AMBzXyBRR7CIe2kfX7fHT4ZqCTrFxgf9O5rvtG1Kz1jTINS0+QyW06B42IwSDX5/zf6pvpX3F8Jf+Sd6N/16p/KsqlNRWhpTqOT1OpooorI1CiiigAoHNFKnU/Q/yoA881D40fDuwvZbO61adJomKuBATgioP+F5/DP/AKDFx/4Dmvlrx1/yN+p/9fD/APoRrFrpVGJzOtI+v/8Ahefwz/6DFx/4Dml/4Xn8NP8AoMXH/gOa+P6KfsIh7aR9gf8AC8/hp/0GLj/wHNH/AAvP4af9Bi4/8BzXx/RR7CIe2kfYH/C8/hn/ANBi4/8AAc0n/C8/hn/0GLj/AMBzXyBRR7CIe2kfX/8AwvP4Z/8AQYuP/Ac0f8Lz+Gf/AEGLj/wHNfIFFHsIh7aR9gf8Lz+Gn/QYuP8AwHNH/C8/hp/0GLj/AMBzXyBxRxR7CIvbSPr/AP4Xn8NP+gxcf+A5o/4Xn8NP+gxcf+A5r5ApKPYRD20j7A/4Xn8NP+gxcf8AgOaP+F5/DT/oMXH/AIDmvj+ij2ER+2kfX/8AwvP4Z/8AQYuP/Ac0f8Lz+Gf/AEGLj/wHNfIFFHsIh7aR9f8A/C8/hn/0GLj/AMBzS/8AC8/hp/0GLj/wHNfH9KKPYRD20j6//wCF5/DT/oMXH/gOaP8Ahefw0/6DFx/4DmvkDijij2ERe2kfX/8AwvP4af8AQYuP/Ac0f8Lz+Gn/AEGLj/wHNfIFJR7CIe2kfYH/AAvP4af9Bi4/8BzR/wALz+Gn/QYuP/Ac18f0UewiP20j6/8A+F5/DP8A6DFx/wCA5o/4Xn8M/wDoMXH/AIDmvkCij2EQ9tI+v/8Ahefwz/6DFx/4Dmj/AIXn8M/+gxcf+A5r5Aoo9hEPbSPr/wD4Xn8M/wDoMXH/AIDmj/hefwz/AOgxcf8AgOa+QKKPYRD20j6//wCF5/DP/oMXH/gOaD8c/hnjP9sXH/gOa+QKRvuH6UewiL20j708L+IdJ8TaWmqaNO01q4yrMu0/lWrXmf7Nv/JNLT/d/rXplc0lZ2OmLurhRRRSGFFFFAABk4FcN4h+LXgTQNUk0zVNTmiuoyQ6iEkA/Wu7j/1i/Wvi/wCO/wDyUjUP+ujfzq6cVJ2ZnUk4q6PoX/hefwz/AOgxcf8AgOaP+F5/DP8A6DFx/wCA5r5Aorf2ETH20j6//wCF5/DP/oMXH/gOaP8Ahefwz/6DFx/4DmvkDiij2ER+2kfX/wDwvP4Z/wDQYuP/AAHNH/C8/hn/ANBi4/8AAc18gUUewiL20j7A/wCF5/DT/oMXH/gOaT/hefwz/wCgxcf+A5r5Aoo9hEftpH1//wALz+Gf/QYuP/Ac0f8AC8/hn/0GLj/wHNfIFFHsIh7aR9gf8Lz+Gn/QYuP/AAHNH/C8/hp/0GLj/wABzXx+KKPYRF7aR9gf8Lz+Gn/QYuP/AAHNJ/wvP4Z/9Bi4/wDAc18gUUewiP20j6//AOF5/DP/AKDFx/4Dml/4Xn8NP+gxcf8AgOa+P6UUewiHtpH1/wD8Lz+Gn/QYuP8AwHNH/C8/hp/0GLj/AMBzXyBxRR7CIvbSPr//AIXn8NP+gxcf+A5o/wCF5/DT/oMXH/gOa+P6KPYRH7aR9gf8Lz+Gf/QYuP8AwHNJ/wALz+Gf/QYuP/Ac18gUUewiHtpH2B/wvP4af9Bi4/8AAc0f8Lz+Gn/QYuP/AAHNfIAo4o9hEXtpH1//AMLz+Gn/AEGLj/wHNH/C8/hp/wBBi4/8BzXyBRR7CIe2kfX/APwvP4af9Bi4/wDAc0f8Lz+Gn/QYuP8AwHNfH9FHsIj9tI+v/wDhefwz/wCgxcf+A5o/4Xn8M/8AoMXH/gOa+QKKPYRD20j6/wD+F5/DP/oMXH/gOaP+F5/DP/oMXH/gOa+QKKPYRD20j7A/4Xn8NP8AoMXH/gOa2PCfxM8G+KtROn6HqEs9wP4WiK18UCvWP2Xv+R9b6CplRilccasm7H1fRSt94/WkrnOgKt2X3TVSrdl900mBUooopgecftLf8kd1P/rrH/OvjwV9h/tLf8kd1P8A66x/zr48rqofCctb4h1JmkorYysLmjNJRQAtFJRQMdRSUlArDqKbRQAuaM0lFAxaKWJGkkVF6k8V22heD7C5iU3d8Udh0XBxXNiMXSw6vUZvQw1Su7QRxNFd3rnw8uIIDcaXP9oUDJU8VxF1b3FrIY7iJ42Bx8wxRQxVLEK9OVxVsLVou00R0UlJXSYDqTNJRQMXNGaSigBc0tNpaBC0UmaM0CsLRSUlAx1FNooGLmjNJRQA2Y/um+lfcfwl/wCSdaN/16p/Kvhyb/VN9K+4/hL/AMk60b/r1T+Vc9fZGtHc6miiiuc6QooooAKVOp+h/lSUqdT9D/KgD4Q8df8AI36n/wBfD/8AoRrFrZ8dH/ir9T/6+H/9CNYua71scD3FopKSmA6im0UDFzRmkooAdRSCjNAhaKTNGaAFopKSgY6kzSUUALmlptKKBC0UUUCCikzRmgYtFJmigYtFNooAXNGaSigBc0UlFAC0optLQIWkf7h+lGaRz8p+lArH19+zZ/yTS0/3f616ZXmf7Nn/ACTS0/3f616ZXDP4md0PhQUUUVJQUUUUAOj/ANYv1r4u+O//ACUjUP8Aro386+0Y/wDWL9a+Lvjv/wAlI1D/AK6N/OtqHxGNb4Thc0UmaM11HMFKKQUUAOpM0lFAC5opKKBjqKSigVhaKbRQMXNGaSigB1FIKM0CFopKSgB1JmkooGOFFNpcigTFopM0ZoAWikpKBjqKbRQAuaM0lFACg0tNpc0CYtes/su/8j630FeS5r1n9l3/AJH1voKip8LKh8SPrFvvH60lK33j9aSuE7Qq3ZfdNVKt2X3TQwKlFFFMDzj9pf8A5I5qf/XWP+dfHea+w/2l/wDkjmp/9dY/518eV1UPhOat8QZopKM1sZC0UUUrgApaSigBaM0lFMBc0maKKACikzS0gK97dSWvltHwS3WtPS9euYGDGQt+NZ13CJ4DGevY+hrGZrmybEykp2Irycww7nLmtdHpYGuoLluey+HPGX3VaT8DXT3Meh+I7Ypdwx+aw4kHVa8Bs74HDI+D9a6LSPENxasuXJH1rw5YdxlzQdmezGupLlmro6bxF4AvbJHuLB/tMI59/wAq4uWOSFyksbIwPRhivTfDvjEMAryAj0Nbd7pugeIYT5kSRzMP9Yo5ruw+b1KXu11fzOKvlcKnvUXbyPFc0ma6zxF4G1PTd81uv2iAdCvLY+lcpIrRuUkUow6hhg179GvTrR5qbueLVo1KTtNWEpRSUVsZi0UZpM0gFopKKYC0UlFAC5ozSUUAGaKKKAGTf6pvpX3J8JP+SdaN/wBeqfyr4bm/1TfSvuT4Sf8AJOtG/wCvVP5Vz19ka0dzqqKKK5zpCiiigApU6n/dP8qSlTqf90/yoA+D/Hf/ACOGp/8AXw//AKEaxK2fHf8AyOGp/wDXw/8A6Eaxa71scL3FozSUUwFzSZoooAUUUlLmgAoozSUALRSUUALRmkooAXNApKKAFooFGaQBRRmjNMAopM0UALRSUUALmjNJRQAuaTNFFABRRRQAUtJRSAWkb7p+lGaRz8p+lAH2B+zZ/wAk0tP93+temV5n+zX/AMk0tP8Ad/rXplcU/iZ2Q+FBRRRUlBRRRQA6P/WL9a+Lfjx/yUjUP+ujfzr7Sj/1i/Wviz48/wDJSNQ/66N/OtaHxGNbY4WikFLXUc4UZpKM0wFopM0tIApaSigBc0ZpKKYBmikzRmgBaUUlFIBaKSimAuaM0lFABmlFJRQApZVxuOB61oifR1tApAMn9+ue1pytvgetZ7krade1eLmdaopqMJWPZy2lTlFynG50LGMn9225fWkrJ8PuzRtuJNateph5OVNOW55deKjUajsLRmkorYyFzSZoooAKKTNGaAFFLTaWkAtetfsuf8j630FeSV6z+y5/yPzfQVE/hZUPiR9Zt94/WkpW+8frSVxHYFW7L7pqpVuy+6aGBUooopgeb/tMf8kb1P8A66x/zr46r7F/aY/5I3qf/XWP+dfHOa6qHwnNW+IWigUVrcyFpabRSAXNGaSimgFzSUUUwCiiikAUopKKAHU2REkQpIoZT2NFFAGXd6Vj95Zttb+72qqlzNbtsuFKn17VvUyeGOdNsqBh71yVsHCpqtGdNLFThvqivZ320ho5MH6102i+JZ7dwGc49c1xlxpksOZLV8j+6TUcF68bbJlKH3ryK+DlH4kepRxSlsz3jw/4wWRVR5AR71d1Tw9oHiGMyLtgnYfeQck14fZX7RkNHIR+NdVonimaBlDufzrzvYzpS5qTszu9rCpHlqK6HeIvBuraS7MIvOg7MnJxXN9GKng+lex6L4rhuIhHOyuh6g1leKNJ8OahvktAtvL1OwcE16uEzWbfJWj80cFfKVL3qL+R5lRU19bta3DQkg4PWq9e5Fpq6PElFxbi9x1FNoqhC0ZpKKYC5opKKACiiigBs3+qb6V9y/CT/knWjf8AXqn8q+GZv9U30r7m+En/ACTnRf8Ar1T+Vc9fZGtHc6qiiiuc6QooooAKVOp/3T/KkpU6n/dP8qAPg3x3/wAjhqf/AF8P/wChGsTNbXjv/kcNT/6+H/8AQjWJXetjhe4uaSiimAUopKKTAdRSZozQAtFNopgOpM0lFAC5ozSUUAFKDSUUgHUUmaM0ALRSZozQAtFNopgOpKSigBc0ZpKKACiiigAooooAKUUlFIB1I33T9KM0j/dP0pAfYP7Nf/JNLP8A3f616ZXmX7NX/JNLT/d/rXptcU/iZ2Q+FBRRRSKCiiigB0f+sX618WfHn/kpOof9dG/nX2nH/rF+tfFfx5/5KTqH/XRv51rR+IxrbHCUUZpM11HOLRSZopgLSg0gopALmjNJRmhAFFJmlBpgFFFFK4C0UlFCAXNFJRTAKKM0maAFpRSUUgM3Xm+VF9apXJxZ/hVnXGzLGtVL7i1Ar5/MHetY97L1ajcv+Hx/ou6tPNUNDXbYrV6vboK1NHi1neo2LmikorYzCijNGaACikzS0gCnU2ikA6vWf2W/+R+b6CvJK9b/AGWv+R+b6Cpn8LKh8SPrNvvH60lK33j9aSuI7Aq3ZfdNVKt2X3TQwKlFFFMDzf8AaZ/5I3qf/XWP+dfHFfY/7TP/ACRrU/8ArrF/OvjgdK6aPwnNW+IWlzSUVqZBmjNFFABmikozTAWikzS0AApaSikAtFJRQAuaTNFFABmjNFFMAqC6tYbhNsijPr3qajNDSejBNrYxbiyuLNTJCxkQdu9PtL4sQjKQ3oetbFRfZoWlEnlqGHfFebisLBRc1od+GxM3JRYr31xaIuxyC3bNS3Wt3ccOd3J681nam26eNfQ0zU+Ih9KeEw9OVJOS1Pdpr3SSz1WS9umWTkjvWhXPaBzeyH0roK7acVGNkfPY3+MxaM0lFWcgZozRRTAM0UUlAC0UlGaYDZv9U30r7n+Ef/JOdF/69U/lXwvMf3TfSvuj4R/8k50X/r1T+Vc9fZG1Hc6qiiiuc6AooooAKVOp/wB0/wAqSlTqf90/yoA+C/HZ/wCKw1P/AK+H/wDQjWJW147/AORw1P8A6+H/APQjWLXetjhe4oopKXNIAopM0UALRSUUALRmkopgGaM0UUwDNFFFACiikFLmpAKKTNGaAFopKKAFopKKYC5pM0UUwDNGaKKACiikoAWlFNzS0gFoozSZpALSN90/Sikb7p+lAH2F+zV/yTS0/wB3+tem15l+zV/yTO0/3f616bXHP4mdkPhQUUUVJQUUUUAOj/1i/Wvir49f8lJ1D/ro386+1Y/9Yv1r4p+PX/JStQ/66N/OtaPxGVbY4SikorqRzC5pabSigBaKTNGaQC0UmaSmgHUU2nUALmkzRRSAM0UlGaAFopM0ZpgLRTaUUAKKWkopAY2q5a8Uc8VDqXCItS3chOo4AHWk1ObLRpsXqOa+dxT5sQfQ4VcuHNPThttUGMcVYqK24gT6VJmvoYaJHz8t2LRSZozViFopM0lADqKbSikA6jNJRSAM163+y0f+K+b6CvJK9a/ZZ/5H5voKmfwsqHxI+tW+8frSUrfeP1pK4jsCrdl901Uq3ZfdNDAqUUUUwPN/2mf+SNan/wBdYv518bivsj9pn/kjWp/9dYv518bjpXTR+E5q3xC5pKKK1MgoozSZoAWikzSimAUopKKAFozSUUgFzRmkooAXNJRRQAUUUmaYC0UUUAKKcPu5plT28ZkmEa815uY1LRUe534CneTkY19/yEdvpRq/Cge1NmcS6qzD1xRrJ/lXZQjy00j34/CVfDnNzMfcVv5rC8Mj95cH3FblaR2PmsY/30hc0ZpKKZzBmiiigAooopgFFJmjNADZv9U30r7p+EX/ACTjRf8Ar1T+VfCsx/dN9K+6fhF/yTjRf+vVP5VjX2RrR3OrooormOkKKKKAClTqf90/ypKVOp/3T/KgD4J8ef8AI46n/wBfD/8AoRrFFbXjz/kcdT/6+H/9CNYldy2OF7jqKTNJQA6kpKKAFzRmkooAXNGaSimAUUUUwFFLTaXNJgLRSZozSAWikzSUALRSUUALmjNJRQAuaM0lFMAooooAKKKKYBSikzRSAdRSZozSAWkb7p+lJSN90/SgD7E/Zp/5JnZ/7v8AWvTa8x/Zp/5JnZ/7v9a9Orjn8TOyHwoKKKKkoKKKKAHR/wCsX618UfHs/wDFytQ/66N/OvteP/WL9a+KPj3/AMlK1D/ro3861o/EZVtjg80optLXUcwtFJmjNIBaKSkoAXNLTaKaAdRRRSAKKTNGaAFopM0UALRSUlMB1FAooAXNITxRSMflP0pAYz/NqJPvUeoHddovvUkHzXrn3qG5+bUFHvXzcvexHzPo4+7h/kb0PES/SnU1PuL9KXNfSI+cYtFJmimAtFJSUALmlptKDQA7NGaSikAV65+yx/yPzfQV5HXrf7LH/I/N9BUz+FlQ+JH1s33j9aSlb7x+tJXGdgVbsvumqlW7L7ppMCpRRRTA82/aa/5I1qf/AF1i/nXxsOlfZP7TX/JGtU/66xfzr42Broo/Cc1b4goozSZrYyFopM0UALS0gopgOzSZpKKQC5ozSUUALmikooAWkozRmgAoozSZoAWlFJmimBIn3q0NITAluT0RTzWevCe5rbnjFn4QuJiMNIBXg4mfta/4HuYSnyU0cRZfNfMfVjUmtHk0zSebgH3NLrR5avcWx6S+ETw0MJK3qa2M1leHB/om71rUoWx8viHerIXNGaSimYi0lFFABRRmjNABRRmjNADZv9U30r7p+EX/ACTjRf8Ar1T+VfCsx/dN9K+6vhF/yTjRf+vRP5VjX2RtR3OrooornOgKKKKAClTqf90/ypKVOp/3T/KgD4J8d/8AI46p/wBfD/8AoRrEra8ef8jjqn/Xw/8A6Eaw67VscL3HUU2imAuaM0lFAC5ozSUUALRSUUwFpabS0ALRSZozSAWikooAWim0UAOpM0lFAC5ozSUUALmikooAWkoooAKKM0ZpgFLmkzRmgB1FNopAOpG+6fpRTW+6fpQB9i/s0/8AJMrP/d/rXp1eY/s0f8kys/8AdH869Orin8TOyHwoKKKKRQUUUUAOj/1i/Wvif49/8lL1H/ro386+2I/9Yv1r4m+Pn/JS9R/66N/OtaPxGVbY4SikorpOYXNGaSigAzRmiigAFLSUZoAWikzRQAtFJRQAtGaSigBc0ZpKKAFpaQUZoAKR/uN9KXNMnbEL/Q0nsC3Mqy5nc1B97VAKfYMfmNR2xzqgJr5ykr4j5n0dXTDnQDpRSHrRX0h84LRSUUALmjNJRQAZpc0lFAC5opKXNABXrn7K/wDyP7fQV5HmvXP2V/8Akf2+gqZ/CyofEj63b7x+tJSt94/WkrjOwKt2X3TVSrdl900mBUooopgebftN/wDJGdU/66xfzr40HSvsr9pz/kjOqf8AXWL+dfGo6V00fhOat8QtFFFamVgooooABS5pKKADNGaKKACiiigAopKWgAooooCwUUUUAFKtJT4h82azrT9nByNKUOeaiWLWMzXCRL1zWt4/kFr4eS1HBYUnhK382/8ANYfKlY/xMu/MuI4geATXgUPerI+gSsYeiD96Kj1s/M1WNDHz/hVTWj87V9F0Op/CW/D4xpkfrzWhVLRBt06MVdoWx8rWd5sKKKKZmFFFJmgBaKTNGaAFooooCwyb/VN9K+6/hF/yTjRf+vRP5V8KTf6pvpX3X8IP+ScaL/16J/Ksa2yNqO51dFFFc50BRRRQAUqdT/un+VJSp1P+6f5UAfA/j3/kcdU/6+H/APQjWJmtrx5/yOOqf9fD/wDoRrErtWxwvcXNGaSimAZooooAKKKKACiikLAUALSimg5paAFopKKAFopKKAFzRmkooAXNGaSigAzRRRQAUUUUAFFFFABRRRQAUUUUBYKBRRQAtI/3T9KKR/un6UAfY37NH/JMrP8A3f616dXmP7M//JMrP/d/rXp1cU/iZ2Q+FBRRRSKCiiigB0f+sX618TfHz/kpeo/9dG/nX2zH/rF+tfEvx9/5KXqP/XRv51rR+IxrbHB5opKK6TnFpabRQA6im0UDuOoptFAhaM0lFAC5ozSUUAOopKKBi0UmaM0AxaKTNJQIdUdz/qH+hp1R3RxbuT6UnsNbmVYfdaorT/kJipdP+41R2f8AyEa+ew/+8H0GI/3c3yeaTNB60lfRHzwuaKSgUAOooooGFFFJmgBaKTNGaBMWvXP2Vv8Akf2+gryLNeufsrf8lAb6LUz+FlQ+JH1y33j9aSlb7x+tJXGdgVbsvumqlW7L7ppMCpRRRTA81/ac/wCSM6p/12i/nXxqDxX2V+05/wAkY1T/AK6xfzr40HSumj8Jz1fiFzRmkorUxFzRmkooAXNJRRQAUUUUBYKKKKAsFKKSigB1FNooGOoptFAC1MgwnuahXkirtpEZrmOMetebmNS0VE7sBTvJyOn0KIWejvcNwWFed+MJzNeR8/xGvQ/EcwtdLS3U44ry3WZPMvwOuDXDgleqj1uqRp6EvDH2rP1o/O31rU0MfuXb2rI1k5kP1r33sdMvhNTShixjq1UFiNtqg9qnpo+Tn8TCiiigkKKKKAsFFFFAWFFLTaKBiTf6pvpX3V8IP+ScaL/16J/KvhOb/VN9K+7PhB/yTjRf+vRP5VjW2NqO51lFFFc5uFFFFABSp1P+6f5UlKnU/wC6f5UAfAvj0/8AFY6p/wBfL/8AoRrEzW149/5HLVP+vl//AEI1iV2rY4nuLmkoopiCnU2igB1FJmgZJwOtAya1haeZUHTua7fRNU0fSYREtrDPN3Mihq5e2X7JabmGJH7elZ15G6uJdxBPSvKqYqE6vLL4Ue9l1OND35q7Z39/b6ZrWXMUULnp5YCiuX1bw9d2bFol82PsRWbZatcWrgPnb611WleII5UCyEMD2Ne3TdKpFcp7NbCYTHR1Vn3RxrAqxVhgiiu9vdK03VU8xNscnbFctq2hXli5whkj/vAUp0nE+dxuTV8N7yXNHujLpM0EEHB4NJWR5IuaM0lFAC5ozSUUALmkoooAKKKKAHUUgozQMWikzRmgBaKTNFAC0U2igB1I/wB0/SkpH+4fpQI+x/2Z/wDkmNn/ALv9a9PrzD9mb/kmNn/u/wBa9Priluzsh8KCiiikUFFFFADo/wDWL9a+Jfj5/wAlL1H/AK6N/OvtqP8A1i/WviT4+/8AJS9R/wCujfzrWj8RlV2ODopKK6TnFopKKBXFzRmkooAM0oNNooAdRSZozQMWikzRmgBaKTNFAC0UlFAhaKSigBagvj/or/Spqgvv+PZqmWzHHdGdp3+qam2P/H+al02N/KbCk1HZKVvzuGK+fwv+8H0GJ/3c2qKTNGa+iPnxaKTNGaAFopM0ZoAWikzRmgBaKTNFAC167+yr/wAlAf6LXkNeu/sqf8lAf6LUz+FlQ+JH1033j9aSlb7x+tJXGdYVbsvumqlW7L7ppMCpRRRTA81/ad/5Ixqn/XaL+dfGYPFfZn7Tv/JGNU/67Rfzr4yFdFH4TmrfELRSZozWxkLRSZozQFhaBSZozQA6im0tAxaKSigBaKSigBc0maKKADNGaKdGjSOERcsegouLUdCMtn0rf8JW/m3pmYcJzWJcxSWc/kyDkgHNdRoEsNtpUkm4eYR0r57F1PaVG1se7hafJTSZleMbzfcMoPC159Nlr0ue5ro/EU7TSsqn5mNYN2u2/K+wrpy+nrzF8/71RN7RhizkPtWFqx/eH61v6Txp8h9q57Uz+9/4FXry2Oyp8DN214gT6VLUVvxCv0qTNB8o9xaWm5opiHUU2igY6jNNzRmkA6ikopgNm/1TfSvuz4Qf8k30X/r0T+VfCU3+qb6V92/CD/km+if9eifyrGtsjajudZRRRXObhRRRQAUqdT/un+VJSp1P+6f5UAfAnjz/AJHHVP8Ar5f/ANCNYlbXj3/kcdU/6+X/APQjWJmu1bHG9xaKTNGaYhaKSigBavaXbhmM8nCL096qW0TTSiNa1LgiNFtovxrgx2I9nHkjuztwdDnlzPZCZa6uM/wCqniCQeRiPqtXmK21vjua5rVbl5ZPKj5Zq8anFyaSPVnJJXYy1vVf5W6+9W0BDb4H2n0qobBWhAB2uO9QiS4tCBKCV/vV6Do1sP70Gc1DGJvR2Oi0/W57ZwsuVNdbpmvQzoEm2sD615/DNFMvzAHNPVJ4W328hYf3a78Nmafuz0Z7mHzBrRnfahodjqSmS3YRyH8q5bVNGvbBiXjLR/3h0pNK8QSROEdirDqDXW2Gs291GI5trA+telaFTUeIy7CY1cy92XdHAHNFdxqfh2zvlMtmwjkrldT0u709sTRnb2bFZTpyifNYzKsRhdZK8e6KIpaSiszzULRSUUDFopKKAFopKM0ALRSUUALRSUUALRSUUALSP9w/Simv9w/SgD7J/Zl/5JhZ/wC7/WvT68v/AGZP+SYWf+7/AFr1CuOfxM647IKKKKkoKKKKAHR/6xfrXxH8ff8Akpmo/wDXRv519uR/6xfrXxH8fv8Akpmo/wDXRv51rR+Iyq7HBZozSUV0nMFFJmjNIBaKTNGaQxaKTNFACilzTaM0wHZopuaWmAtGaSigBc0ZpKKBC5ozSUUAFQXxxatU9V9RI+yNUT+Flw+JFPTmbyWOTTLEk3zZNP03/j3Y1Hp//H81eBhP94Pexf8Au5s5pKTNGa+hPnxaXNNzRmgB1FNzRmgB2aM03NGaAHZozTc0tMBa9d/ZU/5KA30FeQ169+yn/wAlBf6Con8LKh8SPrtvvH60lK33j9aSuQ6wq3ZfdNVKt2X3TSYFSiiimB5r+09/yRfVP+u0X86+MR0r7N/ae/5Ivqn/AF2i/nXxjXRR2Oat8QtFJRWpmLRSUUgFoptFADqKSimAtGaSjNADs0ZpKKYC5pKKVVZmCqCSegoELEjySCNASxPAroLa3h0u282bDXDdB6Ullbw6bbC4mGbg9B6VTmkeeQzTH6CvExmLdR8kNj18JheRc89yO8DXRaaU/N2rNl1BoB5RY59Kk1K9CDavLHoKp28PzebL8zmssNhnVfka4jEKkvMZGss9x5sikKOmaz9SR01ItjKnpW5xWTqB3XpXsK9qnSjTjyxOTCVJVK92aVnerDp7RvETkcNWDc/v7tI05JNdPOFi0JPlGSPSsPR1DXMrkZI6Voz1cZU9nSbNZBhAPalpM0ZoPmhaKSigBaKSigBaKSigBaXNNopgJN/qm+lfd3wg/wCSb6J/16J/Kvg+b/VN9K+8Pg//AMk20T/r0T+VY1tkbUdzrKKKKwNwooooAKVOp/3T/KkpU6n/AHT/ACoA+AvH3/I5ap/18v8A+hGsTNbXj4/8Vlqn/Xy//oRrDzXYtjje46im5pRTELRSVd0q3EknmSD5FqKlRU4uTLpwc5KKLdpGtra+Y3+saltl6zSde1JITcXGBwgqPUJ1jj2r0Ar5ypUdSTkz3oQVOKiijrF5gHmsywjZmM8nVug9KY+68uuvyKefer6jaAB0r1MDh7e+zzcZXu+RDs011V12sMilor0zzzPntJIm8y3bjutSWl9htr/K3pVyoLm1jm9m9a4a+DjPWOjOyji5R0lsWsW9wP3i4PYjjFRr9ssjvjYyRjuKzd89o+JASnY1o2d8DjDA+oNcUK1bDO3Q9ihiesWbmj+ImUgM5BrqrXVLS9i8u4VWB9a4CS0t7rLRnypf51Alxfac4Eytt7GvZw2PhU06nr0MdpaWx3Gq+Gbe5QzWLBG6465rlL+wurJys8ZX0PrWppPiN9oCsSfSjV9djmjZJwK6ZqEldHLjctwtdc9P3ZfgYFFIJEkyyHijNc58jKLi2mLRSZozQSOzRSUUALRSUZoAWjNNzSjJPCk/QZoAXNGae0E6ruMEgHrtNR/mKE7jFpH+4fpRSP8AcP0piPsn9mT/AJJhZ/7v9a9Qry/9mT/kmFn/ALo/nXqFcU/iZ1x2QUUUUigooooAdH/rF+tfEXx//wCSmaj/ANdG/nX27H/rF+tfEPx/P/FzNR/66N/OtKW5lV2OBopKK6DnFopKKAFopKKAFopKKAFozSUUALmgUlFMB1FJRQAtJRRQAUUZozSAKran/wAebVZzVXUz/obVM/hZUPiRX0z/AI9T9Kj07/j8apNL/wCPU/SmaYf9Kk4PX0rwsH/vB72M/wB3NWikor3z58WikooAWrcOnXsyb44GK+tVIriO3nR5MYBrpIvECkBYwuMdq8vH4+WGajCN2erl+XxxKcpysjnZUaNykilWHam1q6xJ9pHmFQD7Vk114TErEU1Oxx4vDPD1HC9xaBSUV1HMOr179lL/AJKC30FeP16/+yj/AMlBb6Cpn8LKh8SPr1vvH60lK33j9aSuQ6wq3ZfdNVKt2X3TSYFSiiimB5p+0/8A8kW1T/rtF/OvjCvs/wDag/5Itqn/AF2i/nXxfXRS2Oer8QtFJRWhkLRSUUALRmkooAXNGaSigBc0ZpKKAFpabTlBYhVGSe1MBVDMwVRknoK37C1j02AXVxgzEfKvpRp9nHpsH2q6UGUjKL6VWuJnuJTLIfl7CvGxmM5704bdWerhcLy+/PcSeVriQzSnjsKztRvAi7V5bsKNSvBGu1evYVRt42ZvNl+8elYYbDOq/I3xFdU15iwRHd5svLn9KnoozXuwgoLlR4s5ubuxayZPnvvXkVq54P0rN09fNv175aqPQy2N6jZseID5VhFH04rH0MfI7+tafi98EKOy1Q0Rdtgmepzmh7nXmcrQSL1FGaSg8IWikooAWikooAWikooAWikooAbN/qm+lfePwf8A+SbaJ/16J/Kvg2b/AFTfSvvL4P8A/JNtE/69E/lWVbZGtLc6yiiisDoCiiigApU6n/dP8qSlTqf90/yoA+APH3/I5ap/18v/AOhGsOtvx9/yOWqf9fL/APoRrDrsWxxvcWikooES28bTSrGoyTWxORDCttH+NRafF9ltjM4+dulPgUsxmevFx2I9pLkWyPYwdDkjzPdi/Lbwe5rntVuWkfylPzNV/V7vap5rKsULsZ5ByelZ4Wg6ki8TW9nEsWsSwxBR171Lmkor3krKyPFbu7sWikopiFpKKKQAQGGGAIqlNZtGTJbnn+7V2jNROnGatJFwnKDuina3rK2yTKsK2LW9V4/KlUSIw5zVCS3hmG6RelRQj97tiBCivOq5fJawPbwrnUhz2N620Z1BurAA5P3Ca1tO+HmoeIB5lzerZk9F25rmV1V4gIlk24rpPD3ime1dQ8hI9c1y1MXiYQ5YvU7KdVXtIp674H1Xw2Crq1xD2kArCPB54r3TQ/E1pqEAhutkikYIasfxV8PrTUt17orBJDyYx3NPC5vryV1Z9zgxWWOV6lF38jyKireq6deaZctb3kDRup9OKqZr3IyUldHitOLswopKKYhaKSigC9pFjJf3awrwueT6V634O0TQ9JCy+Sss/dm5H5V5Jo+pC0mOOtdTY+IixC7zmvn8zq1aknCLsj3cvpU4RU5K7PZJbzTZICjW9vgjBGwV53408K6VdJJdaeohl6kZ61ANSufs/m87azLzxEyghmNeXh1VoS5oM9Cu6VaPLNHDzxtDK0bdQajf7p+lW9Wuo7q6aROveqTfdP0r7CjU9pBSPlqsOSbifZn7Mn/JMLP/AHf616hXl37Mf/JL7P8A3f616jWEt2bx2QUUUUigooooAdH/AKxfrXxB8f8A/kpmo/8AXRv519vx/wCsX618P/tAf8lN1H/ro3860pbmVXY4GjNMkcRruNVvtyf3a76eHqVFeKNMPgMRiI81ON0XM0Zqkb5ey0hv/wDZrVYGv/KdSyPGv7H4ovZoqgb5uy4phvZO1WsurPobR4exr6JfM06K55tbmjkKsoYVLHry/wAUOPxrnlh5rock8qxMHa1zcorLj1q1b73y1Zi1Gzk+7KM1m6cl0OaeFrQ3iy3RTFkRujKfxp2R6j86kwaaFopM0ZpCFopM0UALRSUlADqq6n/x5t9asU2VBJGUboaUleLRUXZplXRwvkYc/L3rqtKvtJjtvs7QKQep71xMtvdxApGhYZ45qIteQcyRso+tfNVcHVvfVH0tHGUkraP1PRRY6FccwnyifVs1HJ4bRxm3vFPoMVwcGqSrj52rStNenQjEhH41Ea2MpfDO/qW6ODq/FC3obdxoGrQgu1qTGP4s1nyRSRnDow/CtS38YTeUsRfIHY1fi8RWkw23ESHPtXTHN60f4lO/ocssooT/AIdS3qcNr0ZMIkBPBp+i3BKrk12d/a6FqFpII4wkpHHzd64GAGz1B4G6BuKzr4qni9Ypp+ZpQwtTCaSaa8jr4yHi+orNmXZIRVrT5NyCm6hHhtwq8prclR031Jzalz01UXQqZozSUV9CfOi5r1/9lH/koL/Ra8fr2D9lD/koL/RamfwsqHxI+vm+8frSUrfeP1pK5TrCrdl901Uq3ZfdNJgVKKKKYHmf7UH/ACRbVP8ArtF/Ovi8V9oftQ/8kV1T/rtF/Ovi6uilsc9X4haKSitDIdRSCloAKKKKACiiigAopKUcnA5NAAOTxzW/pdlHYw/bLxQXIzGvp70ml2EdrCLy7+9/Ah/nUV1O91IXk4UdBXk4zGc16cPmz1MJhbe/P5BczvcymSQ/L2FZ2o3qxIQOvYUuoXaxLgdewrNhjaR/Om5PYVy4fDuq/I6K9dU15hBG0jedN1PQelWaSjNe9CChHlieNObm7sWikzRmqIGztshZvQVB4aTfqKfU0uot/orD1qx4TT/SC/8AdFNbns5XHRyK/iyTNyw9wKktE2W6r7VS15vMviOvzVfj4RR7UupGaS95IfRSUUHki0UlJQA6im0UAOpKSigBaKSigBJv9U30r7y+D/8AyTbRP+vRP5V8GTf6pvpX3n8Hv+Sa6J/16J/Ksq2yNaW51lFFFYHQFFFFABSp1P8Aun+VJSp1P+6f5UAfn/4+/wCRy1T/AK+X/wDQjWHW34+/5HLVP+vl/wD0I1iV2LY43uFXdKthNL5jHCJyfeqVOtrqSKYxhsKa58VOUaTcTfDQUqiUjYmc3EwVfuimX0wij2g4pY5Ejh3A8msPV7pmby4+WNeDCLk7HtSkoq5Vmdru629UU81dX5QAOlRWsQijA796mr6DD0VShY8OvVdSVwooorYxCikooAWikooAWlUZNNpzsI4yx600jow1B1qiiR3UnAiXqaZKwtrfH8R60kI6zv8AhWdezNcT+WvOTTbPpG404eSG28bXlwWLEKO/vVwGe1PzZZPWp7WJYYgoHPepj06Vz1aEKi13Pn54ybqOS2LWk6xJCytFIR7Zr0Lwv4yZGVZJMH615RNa4PmQna3p60+1vnicLJlWFeLisC1uj0cNjE9mfREy6L4ltPKvIkZiOG7ivOPFvw+1DTfMurH/AEi2HPHYVj6F4intXX94Sv1r0zw34tiuIxHKwYHqDXDSrV8G/cd12OurSo4pe8rPueKOrIxVlKkdQRSV7b4k8G6R4gt2uLErBckZ4/iNeT+IPD+p6LOY7uBgueGAyDX0GEzClidFo+x4mJwNTD6vVdzKo7Umaa5+Q13N2RxrVjLUfOT71r6cu6ZfrWZaLxW5oke64XjvXzlR3k2e/TVoo7TaIdByepFcHqj/ADNXc663laUkftXn2pvwxrKO5o9jNtzmZjUzfdP0qCz5UtUzfdP0r6LDK1NHg13eoz7N/Zj/AOSX2f8Au/1r1GvLv2Yv+SX2f+7/AFr1Gspbs1jsgooopFBRRRQA6P8A1i/Wvh/9oD/kpuo/9dG/nX3BH/rF+tfD37QB/wCLm6j/ANdG/nWlL4jKrsedXp/c1l1pX3+qrNr6fLf4R9nw4v8AZX6hRRRXoH0AUHpRSN0NAGNc/wCuao6fcf65qZXlS3Z4c/iYUAkUUVJI5ZJF6Ow/GpkvblPuyGq9FJxTIlTjLdF+PV71T/rMj6VsaRqD3eRIvI71zFbfhv7zVhXpxUbpHmZjhaMaLkopM3qKSivPPmBaKSigBaKSigBaQ4PXBoooAikt4JPvRg1Vn0uFuYiYz+dX6KiVKEt0XGpOOzMiSwuU+4++omN3b8vGQPXNblJ+Vcs8BSltodUMdVjvqY8GqSqeHYe2Khu7kSXCyYwe5rYltYJfvxg1n6lpsaw+ZCMMK5Z5e46xZ1wzBS0aNfSJvlXmtW4XzIDiuX0KViQvpXYWjW4i+c72PavHk3Sqqa6HsRSq0nB9TD70VPeqqzkqMKe1QV9bCanFSXU+SnBwk4voFev/ALKP/JQm+i15BXr/AOyh/wAlCb6CifwsUPiR9ft94/WkpW+8frSVynWFW7L7pqpVuy+6aTAqUUUUwPM/2of+SK6p/wBdov518XDpX2j+1F/yRXVP+u0X86+Lh0ropbHPV3CiiitDIKKKKACiiigAooozQAd639H0+O1hF/ecMOUQ/wA6u+HtGsxprahdMHlUbkSqF5cvcykn5UHQV5GLxvNenT+bPVwuD5bTqfIS8uXu5S7nC9hWdf3axJgdewov7pYUPNZkYaaTzpR/uiubD4d1ZWWx0V66pq73FiV5H86br2FT0maM17tOmqceWJ4s5ubuxaKTNGasgWikzRQBV1M/ulHrWp4YXba3EvoKyNTbmNfet3TB5OgSP/eFNHv5bG1K5zN23mamq+rGtcdBWPCu/VA390mtekefmMr1bC0UlFBwC0UlFAC0UlFAC0UlFAC0UlFACTf6pvpX3l8Hv+Sa6J/16J/Kvgyb/Ut9K+8/g7/yTXRP+vSP+VZVtkbUdzraKKKwNwooooAKVOp/3T/KkpU6n/dP8qAPz98ff8jlqn/Xy/8A6EaxK2/H3/I5ap/18v8A+hGsOuxbHG9xajlj34IOGHQ0+ilKKkrMFJxd0QGW+A2rGCPXNJBAwfzJWy3p6VYorGnhqcHdI2niKk1ZsKKKK3MAooooAKKKTNAC0UmaUcnFA0ruw9F7noKruTPNtH3RT7qTaojTqetRSMtvB/tHrV7H0uEw6oU7Pd7kOpXARdi9qbpdvgec4+Y9Kr26NdXO8/cU1rDgYqNzzswxN37OItFJmjNB5QtMmiSVcOKdRQ1cadimVntWymXStLTNUaNg0blT6VDVaa2DHfGdrV59fBKWsTto4xx0keleGvF0kLKsj4/GvQbbUtN12y+y3yJIjDHNfOkN1JA4SbIPrXR6Lr01qylZCV+teFXwjjK60Z7VHFJrXVHZeMfhw0UbXuht5qdWj6YrzbUIJ7VmhuImR+hBFev+GPGCuFWRx9DWR8ZZtOurK1nghQXDE7mFdOGzGtH91VV/M58RgKUv3lN28jzm1GFFdL4Xi3XSfWudtxwK7LwZDuuAcdKmRSLfi+TbGsee1ef6q+FNdn4wl3XLL6Vw2ptk7feimryCo7IbbrtjAp7fdP0oT7gof7h+lfSxVkkfPyd2z7N/Zi/5JfZ/7v8AWvUa8u/Zh/5JfZ/7v9a9RrlluzpjsgooopFBRRRQA6L/AFi/UV8O/tAf8lO1H/ro386+4ov9Yv1FfDn7QP8AyU7Uf+ujfzrSluZVdjzm+/1VZ1aF9/q6z6+oy7+Cfa8Or/ZPmFFFFd57wUjfdNLTX+4aTB7GNP8A61vrTKdN/rDTa8p7nhS3YUUUUhBRRRQAVteG/vNWLW14b6tWNf4GcGZf7vI3c0ZpKK80+RHUUgpaACiiigAooooAKKKKACikooAWmyrvjZfUUtFAGFBMYLxohwM11OmS7kFc3rUYSZZlGPWtLRZsqvNfN4+jyyZ9Ll9bmijX1GLcgkHas+tZh5kJ9cVkuNrkGu/Ka3PS5H0ODNqHJV511CvYP2T/APkoT/QV49mvYP2Tz/xcNvoK9Ofws8yHxI+wG+8frSUrfeP1pK5TqCrdl901Uq3ZfdNJgVKKKKYHmX7UX/JFNU/67Rfzr4tHSvtL9qL/AJIpqn/XaL+dfFo6V0Utjnq7i0UlFaGQtFJmjNAC0UmaM0ALSN90n2ozSOfkP0oYzV8O3Vw0ixmU7c4xVzXEETFk4yM1l+HD/pC/71bHiLp+FfNTXvs+gh8COTUNPO0kh4B4WrNQW3V/941LXv4eKVNWPErybqO46im0VsYjqKbRQA6ikzRQBnXrbr3b6Yro7j9z4cRe5Brmvv3hPuK6LxC3laZFH7U0fTYSPLRRz2lDNzMx9sVp1naOOHb1rRpI8LFu9aQUUUUHMFFFFABRRRQAUUUUAFFFFADJv9U30r70+Dv/ACTXRP8Ar0j/AJV8Fzf6pvpX3p8Hf+Sa6J/16R/yrKtsjajudbRRRWBuFFFFABSp1P8Aun+VJSp1P+6f5UAfn54//wCRz1T/AK+X/wDQjWHW34//AORz1T/r5f8A9CNYddi2ON7i0UlFAhaKSigBaKSigBaKTNGaAFopM0tABTywijLnr2pIxk5PQVBKxmm2j7oql3PWy3DXftZfISLq0z/hWfeytNKI17mrOoXARNqnpTNMt/8Als/JPSk2d2MxHsoeZatYRDCFHXuamoopHzjbbuwooooEFFFFABRRRQA2REkXa6giqpjltyWjYsvpVyis6lKNRWkjSnVlTd0Lp+pMrAqxVhV3VNSlvQkcjEhayp7dX+Zflb1FV7a4aO58qbqO9eRXwjpvm6HqUcUqisbVuOQK7zwhHshaT0FcNZMrOtd/obxx6S7BhnFccjric54ll33Tn3rkL5s3KrXRa1Jumc+9c0/z3R9q3wseaojHEStBlgdBQ/3D9KKa/wBw/SvoDwj7O/Zh/wCSXWf+7/WvUq8t/Zg/5JdZf7v9a9SrkluzrhsgooopFBRRRQA6L/WL9RXw5+0D/wAlO1H/AK6N/OvuOL/WL9RXw5+0D/yU7Uv+ujfzrSl8RlV2PN7/AO5VCr199yqNfU5f/BR9xw+v9jQUUUV3HthTZP8AVt9KdTZf9U30pPYUtmYsv+sP1ptLJ980leUzw3uFFFFIQUUUUAFbfhz+KsStzw70NY4j4GcGZ/7vI2qKKK80+RCiiigAooooAKKKKACiiigAoopM0ALRSZozQBW1OETWzeo5qjo0xR9voa1zyCKwZM29+ewJrzswpXjzHpZfV5Zcp2lnJuQVU1GPbLu9aZpk/wC6DdhRe30Mv7sferycvm6WIt0Z62YQVXD36ogr2D9k/wD5KG30FePA17D+yd/yUNvoK+ln8LPmofEj7Bb7x+tJSt94/WkrlOoKt2X3TVSrdl900mBUooopgeZftR/8kU1X/rtF/OviwdK+0/2o/wDkimq/9dov518WDpXRS2OeruFFFFaGQUUUUAFFFFABSN9w/SlpG+6aGMu+HP8Aj4X/AHq2/EX3R9KwvDp/0hf96t/xCP3Y+lfNVfjZ9BT+BHI2/V/941LUMH33/wB41NXv4f8Aho8Ov/EYUUUVsZBRRRQAUE/KaKZM22JmoGldlXTU8y+VfVq1/GL7dkfotU/C0fmapHnnk0eMpv8ASmGemBT6H1UVy0yrow/0QMe+au1WsVCWyrxVgAnsaSPmKj5pti0UBXPRGP4UpSQDJjcD3FMizEopKKQhaKSigBaKSigBaKSigBsx/dN9K+9fg7/yTXRP+vSP+VfBM3+qb6V97fBz/kmmif8AXon8qyrbI2o7s62iiisDcKKKKAClTqf90/ypKVOp/wB0/wAqAPz7+IH/ACOmqf8AXy//AKEawq3PH/8AyOmq/wDXy/8A6Eaw67Fscb3CiiigQUUUUAFFFFABRRRQAVZjs7qRN6wSFfXbWj4fs7dnEtyAw7Ka7KO+t0h8pVUJjGK3hR5lds9/AZI68OerKyPNLp/LHkr949aRYbhYsR28rsfRSa782uiNL5rWMJf1q7BdWkH+pjRPpVqj5nv08vUUo82iPKo9H1K4uAz2soQeqmtRdMvVUKLWTH+6a9I/tNPagakhPUU/q8e5zV8jpVpczqP7jzZ7G8QZa2lx/umq7AqcMCp9DXrP2+AxkHB/CuY8Q2djco0kaKknqO9TOhZaM4MVw9yQ5qU7+TOMopZFKOVPam1znzTTi7MWikopCFopKKAFopKKAFzWXqKmO6EuDtNadNljWRCrDINZ1aftI8ppTnySuS6dONoINbkGpSJDsDECuR8me3bMZ3JUy3k2Nuxs/SvFqYaadrHr08RBrc17+5BBYmsu3+Zi/rTQs0xzLwvpU6gKMCu3B4ZwfNI48ViFJcsR1I/3D9KKR/uH6V6JwH2f+zB/yS6y/wB3+tepV5b+y/8A8ktsv93+tepVyS3Z1w2CiiikUFFFFADov9Yv1FfDf7QX/JT9S/66N/OvuSL/AFi/Wvhr9oP/AJKfqX/XVv51pS3Mqux5tfH5RVOrl70qpX1WX/wEfdZCrYKIlFLRXaeyJTJv9U30qSo5z+5b6VL2Jk9GYr/eNJSsfmPFGfavKPDYlFLn2pM+1ABRRn2oz7UAFbnh77prDz7VueHz8p4rDEfAefmf+7s2KKTNGa8658nYWikzRmi4WFopM0ZouFhaKTNGaLhYWikzRmi4WFopM0ZouFhaKTNGaLhYWs7WYdyiUDJFaGaRtrAqwyDUVIc8XFl05cklJFKxvdtsVVufSmWoMtyZO1TfYYN+5fl9hViNEjXCqBXnUcC4VOZnoVscp0+VElew/sm/8lDf6LXjua9i/ZMP/Fw3+i16M/hZ50PiR9hN94/WkpW+8frSVzHUFW7L7pqpVuy+6aTAqUUUUwPMv2o/+SKar/12i/nXxWOlfaf7Un/JE9V/67Rfzr4rHSuilsc9XcdRTaK0Mh1FNooAdRTaKAHUjfdNJQehoAt+H/8Aj4H+9XReIR+5X6VzWgsq3HzHGGroNfuoXt18ts4HNfN1V+8Z9BSfuI5OH/WSf7xqXNQW7bnkb/aNTV72H/hI8Wv/ABGLmjNJRWxiLmjNJRQAuajulaSBkjGWPan1VvbiS3eNozjmg3w0VKrFM1vCFvJHeb5VKY7kYrok0rR2naa8xcFv4W6CuNGqXRUfP+tIdRuj/wAtD+daxlGPQ+vpVKUOlz0JU0BRgWMHFKJNFX7tnCK86N9cn/lofzppvLj/AJ6n86v2y7Gn1iktqa+5Ho/2vSV+7awipTd6S8JVraI5rzI3U/8Az1b861Ir+NdO2sx831p+28ilio/yL7kWddjtY7jdbYVT/CO1ZuazvOmmvgu8kd60BWDd2fJZioKs3BWFzRmkoqTgFzRmkooAXNGaSigBsx/dN9K+9vg5/wAk00P/AK9E/lXwTN/qm+lfe3wc/wCSaaH/ANekf8qyrbI2o7s66iiisDcKKKKAClTqf90/ypKVOp/3T/KgD8+vH/8AyOmq/wDXy/8A6Eaw62/H/wDyOeq/9fL/APoRrDrsWxxvcWikooELRSUUALRSUUALTJn8uMt6U6mSrujZfUUDW4mn6wVXHNXv7ab1NcvB+6lMbcEGre8VUZux9bRry5FZm+Nbb1NKNbb1Nc/vFLuFVzs09vPudB/bZ9akj1olsbjXN7hTo3AcH3o9ox/WJ9ztkuZ2t/MzgYzWTe6wV3KWqD+1f9F8oelYV7ICCxpuoxyxErbl6G7FzK31qesrRY2w0hGMnitOsr3PlMXJSqyY6im0UHMOoptFADqKbRQA6im0UAOoptFADqKbRQA6mufkP0opH+4fpQB9ofsv/wDJLbP/AHf616nXln7L3/JLbP8A3f616nXJLdnXHZBRRRSKCiiigB0X+sX618M/tCf8lP1L/rq386+5ov8AWL9a+GP2hf8Akp+o/wDXRv51pS3Mqux5tenpVWrN2pJGM1Btb0NfVYFpUI6n3mSyisFBNjaKXa3oaNreh/Kuy6PV549xKjuP9S30qXafQ/lUdwD5LfSlJqzFOS5XqYh6minGN8n5T+VKIZD0jY/hXlXR4bku4yipPIm/55P/AN805bS4P/LJvypcy7kupBbshoqytjcH/lmakGmXX90fnU+0j3M3iaK3kilW34f+4apjSbo/3fzrT0u1ktlPmY/CsK9SLhZM8/McTSnQcYyTZfopKK4D5sWikooAWikooAWikooAWikooAWikooAWikooAWikooAWikooAWvY/2TP+Shv/urXjdex/sl/wDJRG/3VqZ/Cyobo+xG+8frSUrfeP1pK5jpCrdl901Uq3ZfdNJgVKKKKYHnX7SNldaj8H9StLO1nup2ljKxQpuc89hXyEPB/iX/AKFnW/8AwFNfoGrFTkHBp3nSf3jVRm0RKHMz8+/+EP8AEv8A0LOt/wDgKaP+EP8AEv8A0LOt/wDgKa/QTzpP7xo86T+8ar2jJ9kj8+/+EP8AEv8A0LOt/wDgKaP+EP8AEv8A0LOt/wDgKa/QTzpP7xo86T+8aPaMPZI/Pv8A4Q/xL/0LOt/+Apo/4Q/xL/0LOt/+Apr9BPOk/vGjzpP7xo9ow9kj8+/+EP8AEv8A0LOt/wDgKaP+EP8AEv8A0LOt/wDgKa/QTzpP7xo86T+8aPaMPZI/PpfB3iZH3J4a1sH/AK9Wom8J+LJl2t4b1sD2tmr9BfOk/vGjzpP7xrCVOEpczRrGU4rlTPz5j8F+JEXavhnW/wDwFNO/4Q/xL/0LOt/+Apr9BPOk/vGjzpP7xrZVGjL2Xmfn3/wh/iX/AKFnW/8AwFNH/CH+Jf8AoWdb/wDAU1+gnnSf3jR50n940/aMPZI/Pv8A4Q/xL/0LOt/+Apo/4Q/xL/0LOt/+Apr9BPOk/vGjzpP7xo9ow9kj8+/+EP8AEv8A0LOt/wDgKaiuPBPiOaMq3hnW/r9lNfoT50n940edJ/eNHtGNU7O6Z+dD+B/FcfC+GdbYf9erU3/hCfFn/Qr63/4CtX6NedJ/fNHnSf3zR7RnUsRVtufnN/wg/i3/AKFnW/8AwFalHgXxbn/kWda/8Bmr9GPOk/vmk86T+8aPaMPrFX+Y/On/AIQPxYf+Zb1r/wABmp6+A/FeMN4c1r8LZq/RPzpP7xo86T+8aPaMX1ir/MfnpbeBvEcI48Na2WPUm1NT/wDCH+Jf+hZ1v/wFNfoJ50n940edJ/eNHtGc8oczu2fn3/wh/iX/AKFnW/8AwFNH/CH+Jf8AoWdb/wDAU1+gnnSf3jR50n940e0ZPskfn3/wh/iX/oWdb/8AAU0f8If4l/6FnW//AAFNfoJ50n940edJ/eNHtGHskfn3/wAIf4l/6FnW/wDwFNH/AAh/iX/oWdb/APAU1+gnnSf3jR50n940e0YeyR+fE3g7xMYmH/CM630/59TX258J7ea1+Hmj29xDJDKlqgZJFwynHQiur86T+8aaSScmplNyKjDlEoooqSwooooAKVep+h/lSUUAfCfjnwl4qm8X6nLD4c1OSNrhyrLbsQRuNY3/AAhvi/8A6FnVf/AZq/QgSyAfeNHmyf3jWntWZeyR+e//AAhvi/8A6FnVf/AZqP8AhDfF/wD0LOq/+AzV+hHmyf3jR5sn940e1YeyR+e//CG+L/8AoWdV/wDAZqP+EN8X/wDQs6r/AOAzV+hHmyf3jR5sn940e1YeyR+e/wDwhvi//oWdV/8AAZqP+EN8X/8AQs6r/wCAzV+hHmyf3jR5sn940e1YeyR+e/8Awhvi/wD6FnVf/AZqP+EN8X/9Czqv/gM1foR5sn940ebJ/eNHtWHskfnZe+AfFs3zp4Z1VX/69mrPfwL46T/mVtVP0tmr9I/Nk/vGl86T++aPas6aVWdNWT0Pza/4Qrxx/wBCpq//AIDNR/whfjj/AKFTWP8AwFav0l86T++aPOk/vmj2jNvrcz82v+EN8bD/AJlPWP8AwFak/wCEP8bZ/wCRS1r/AMBWr9JvOl/vmjzpf75o9rIf1uZ+bo8I+NsY/wCET1n/AMBWp0fgLxtPIPM8Maqqf9ezV+kHnS/3zSedJ/fNHtWTPFTkrH56x+CvF0aBV8Margf9OzU7/hDfF/8A0LOq/wDgM1foR5sn940ebJ/eNHtWcPsl3Pz3/wCEN8X/APQs6r/4DNR/whvi/wD6FnVf/AZq/QjzZP7xo82T+8aPasPZI/Pf/hDfF/8A0LOq/wDgM1H/AAhvi/8A6FnVf/AZq/QjzZP7xo82T+8aPasPZI/Pf/hDfF//AELOq/8AgM1H/CG+L/8AoWdV/wDAZq/QjzZP7xo82T+8aPasPZI/Pf8A4Q3xf/0LOq/+AzUf8Ib4v/6FnVf/AAGav0I82T+8aPNk/vGj2rD2SPz3/wCEN8X/APQs6r/4DNR/whvi/wD6FnVf/AZq/QjzZP7xo82T+8aPasPZI/Pf/hDfF/8A0LOq/wDgM1H/AAhvi/8A6FnVf/AZq/QjzZP7xo82T+8aPasPZI/Pf/hDfF//AELOq/8AgM1I3g3xftP/ABTGq9P+fZq/QnzZP7xo82T+8aPasPZI8x/Zvsb3TvhraW+oWk1rMF5jlTaw59K9LpWYsck5NJWbd2aJWQUUUUDCiiigB0f+sX618WfHnw34kvfiTqFxZ+H9TuYWkbbJFAWU8+tfaNPEjqMBiBTjLlZMo8x+d/8AwiHi/wD6FbWP/AVqP+EQ8Xf9CrrH/gK1foh50n940edJ/eNae2ZPs/M/O/8A4Q/xd/0Kur/+ArUf8If4u/6FXWP/AAFav0Q86T+8aPOk/vGn7eQ+WX8zPzv/AOEP8Xf9CrrH/gK1IfBviw9fCmrn/t1av0R86T+8aPOk/vGj6xMfv/zM/O0eC/FQ6eEtW/8AAVqUeDvFg6eFNXH/AG6tX6I+dJ/eNHnSf3jS9sxODfU/PD/hEPF3/Qq6x/4CtR/wiPi//oVtY/8AAVq/Q/zpP7xo86T+8aXtX2J9kj88P+ER8X/9CtrH/gK1H/CI+L/+hW1j/wABWr9D/Ok/vGjzpP7xo9q+weyR+eH/AAiPi/8A6FbWP/AVqP8AhEPF3/Qrax/4CtX6H+dJ/eNHnSf3jR7V9g9kj88P+EQ8Xf8AQrax/wCArUf8Ih4u/wChW1j/AMBWr9D/ADpP7xo86T+8aftX2D2S7n54f8Ih4u/6FbWP/AVqP+EQ8Xf9CtrH/gK1fof50n940edJ/eNHtX2D2S7n54f8Ih4u/wChW1j/AMBWo/4RDxd/0K2sf+ArV+h/nSf3jR50n940e1fYPZLufnh/wiHi7/oVtY/8BWo/4RDxd/0K2sf+ArV+h/nSf3jR50n940e1fYPZLufnh/wiHi7/AKFbWP8AwFaj/hEPF3/Qrax/4CtX6H+dJ/eNHnSf3jR7V9g9ku5+eH/CIeLv+hW1j/wFaj/hEPF3/Qrax/4CtX6H+dJ/eNHnSf3jR7V9g9ku5+eH/CIeLv8AoVtY/wDAVqP+EQ8Xf9CtrH/gK1fof50n940edJ/eNHtX2D2S7n54f8Ih4u/6FbWP/AVqP+EQ8Xf9CtrH/gK1fof50n940edJ/eNHtX2D2Xmfnh/wiHi7/oVtY/8AAVqP+EQ8Xf8AQrax/wCArV+h/nSf3jR50n940e1fYPZeZ+eH/CIeLv8AoVtY/wDAVq9a/Zb0DX9O8fNNqOiahZxYHzzQlV/M19a+dJ/eNI0jsMM2aTqNq1hqnZ3Eb7x+tJRRWZoFW7L7pqpVuy+6aTAqUUUUwCgnAJPAHWilABODyDwRQBnS65osRIl1azQjqGkHFNi8QaDLBJPHrNk8UX+scSjCfWvDPELWlv8AtERWtyqfYDHIzwN9w4HpXV6nN4Ht9D1zUYNLvGtFbbcxW6DaSR1AosK56lYXtlqFstzYXUN1A33ZIm3KfxqxXl3hrxt4T8LfDTTdStobiOwmKx20LACQljgZH1qWb4vafZeILPQ77RNTN1ervg8uPjbnGTQM9MorgYfihpk3jCTwyulajHdxxNITImAwHpUei/FbStVl1ZYNJ1Jf7LLLOjR/MSoycUAehUV5X4c+M9jrt2yWvh3V4rZG/eXMkWI0Huas6j8X9JtYnvl02+l06O4+zvOqAjd659KAPS6SVkhAMzCMHgbuM1T06+g1jRo76yc+Vcxho2zyAa8G+LVlqegfEfQBD4i1WaK5ukLwSTZjGewFAH0MDkZHIpsjpGheRgiDksegrlNV8a2mi6xp+iTaZqFxLdBQs0KZRc+prrAscybZIwyMOVYdaAMxfEnh1pGjXXLAyL95RKMirOn6ppmobv7P1C3utv3vKfdivFvANnpK/FDXhdafBJEqMQpTIHzV2mk3Og6JpmoeJtF0y6aJWZJbeFBk4PJAoFc9AorkdJ8f6Pq/2VdLSW5lnba6JyYT/t+lTeIPF40iK5lfRdRljtlDO6R5DfSgZ1FFcPrPxM0nTfDlvrh03ULmCY7QsSAsp96qXXxWsLS4tIbnQNXR7z/UDyuW4zQB6HRXHaN8QLHUNfudFfTL+2uoED/vUwHBGeKz9M+KVlql9eWdj4f1d3tPvt5XB+lAHcajqFhpsHn6heQ2sX9+VtoqS0ube7gWe2mSWJvuupyDXlnjHxVo/jL4cai8djLDNA6h4blQHQ7vStnwn4isNC8I6Xbzq8k1wCIoo/vHn0oA7+qd/qul6eVGoahbWpY4XzX25rFtPGVjJ4lPh+e3ngu8ZQuMK3GeK5z9oLR01TwayxRqLoOpjkxyCDQB6PG6SIHjcOh6MOhqrd6tpVncJb3epW1vO/3Y5HwzfQV578EvEsr+F5tN1aUfb9MXbKGPJPUVwsiz6v8AGbTdVvt0ltco7wxPyFAPpRYVz6HVlZQykEHoRTZpI4Y2kmkWNFGWZjgAVzVl4wsZPEr+HVsbqKeJSdzLhWwO1Zdz8QtGvDrGny6ZfMNP3JOuwfNxk4oGdva3VtdxCa1uI54z0dDkGpa4PQfGnhy08LWV5ZWs8UNwyrDBtAfk9cVoXvjix07WbbTNStLm3Nym5JmXEY9ifWgDrKK5WXxtZs9ytjYXl6LYkO0K7gSPSktvHFjdXlvYw2d0LueISeWy8oPQ0AdXRXM6H4007U9cuNFaCe1vYScrKMbwO49q6agAooooAKKKKACiiigAqnc6rpds5judRtoXHVXfBq5XhH7R5W18U+HWjPlLLORLjjeMd6APZrfXtDuJjDb6xZSyjqiSAkVLYatpWoO6WGo210ycOInyV+tef6b/AMIdNfhrTT5EvbOBXlNsgxICvf1qj8NvEHg21Gr6jptpd2ccDZn+0KAScnp+NArnrVFeX33xk0uzsIdUk0jUXsJnKIyRjOQcVc1b4s6Tp/2AS6NqiG+/1RaMYH1osM9Eorg5vidpsfieDw+2mX63Eqlg5T5TxnisW8+NenR69Potr4b1q4uoHCvshyBnvQFz1aivP774oadC8sFtp95cXEC7p1Rc7OM81veA/GGm+MNKGoacsiL/ABJJ94UAb8ksUWPNkVM9MnrTxyMjketeX/ETwLd6xJqOrX3ibUrCCNGa3S2m2gccZrnPhZ4q1fwv4Ra61+PU9WtvNWOBlG+Qg9zmgD3Os251/QbWf7Pc6zZQzf3HlANTaNfx6pp8V7HDLCkoyElGGH1rx34mWdj/AMLd0gPaRMjw5cbfvHd1NAHr1vrmi3Nx9nt9Ws5pv+eaSAt+VaFcHbWnhmbxA15Yac0N7ZxlSsSAB8f1qaz+JGizvNbNDcRXkUnlm3cYcn1A9KAO2orCvPEL28UbDSb6Yum/5I8gexrIsviJptzp1/djT75TYlhLEU+bjrxQB2lFea/8Le07+y11T/hHtZFqz7MmL9avJ8TdN8+zSbSdRgjvCFikdMLk+9AHeUyaWKGNpZpFjjUZLMcAVxGrfEzTrDxFHoa6PqdxcSKGVoo8rg0Q+O9L1a7utBvNMu7O5EZO25TAYe1AHXadqmm6krNp99BdKpwxibODVyvHPhNqen6BY6tdXC7YhdSbUTq3PQV21346sLOayW7s7qJL1gsTFcDPvQB093d2tnEZby4it4x1aRsCksryzvovNsrqK5j/AL0bZFZXjOG2vvCN6ZY1kRosrkZxmvIvghqF74b8RXPh3UZGMErb4WY8c84FAHuN9fWNhGJL68htUPRpWwDT7W5t7qIS2s8c0Z6MhyDXh3xznuNc1K1jgmcWMEnO08Me4Nd5beKdN8M6fpGnSafcE3ShVeJPlBx3oA7qq9ve2VxI0dvdQyuv3lVskVzmr+ONP07WINKmsrtpZ1yrKvy4xmsnw74t8MLcX9xDZXFm0BHmtKoXcT6UAeg0VyF948srLTE1Sawu/sbtjeF6c45qeXxxpTPHFZRzXksi7tsI3FfrQB1FFcg/j2xhjX7Xp97byscJG6YZvoKfdeOLGy1S2sL6zuYWuRmORlwtAHWUUiMroGU5BGQaWgAooooAKKKKACiiigCvd31laY+13cMGem9sVU/4SLw/5gi/tqx3scBfNGTXHfH1VXwRJOoCyqThx1HFcv4HbwnceE9Oj1K082+yrCWJQZCcetAj16DWdHuLo2tvqlpLcDrEsgLflV6vIvCeoeEF8bzpZ2F/b3kSfPJOoC4zWvqHxZ0qEXk1tYXdxb2bMJnRc9OuKBno1FedJ8XNGk8MNr6aLq32ZSR/qxmkvvi3pNnpdlfyaXqDR3jbYyqDCnHeiwHo1FeZ+JvjBpmhyW8L6HqtxLcKGQRRg5zVuP4o2H2SFp9Kv4bqc/u7d0w/4igD0GkdlRdzsFX1NcZ4N+Imm+I9Tl0sWtxa3cfVJRipviNox1W1U3GtS6XZR5MjxSbCaAOsjkjlXdFIrj1U06vBvhdqEGla3qM9n4muNW0+DH+jvNvlPrgV634P8UW/ia1e4trC8tFUkYuFwTQBo6hq2laeQNQ1K2tc9PNfbUI8ReHyVA1uxJb7o80c1wnx/tbV9Ct5ZLeNn3j5iOetFhZ+FZtG0y1udMVbhxlJI0GQRQI9NRldQyMGU9CO9LXFS+OdH0PURouoQ3FrsH7uWUYV+OxrTh8UrNZi6h0q+lRvu7EzmgZ0VFcjpPjqzvtWn0t9Pvbe4hBJEiYzxnisz/hadi99dWcPh/V3a2zvYRcUAeg0V51D8WdNmsGvotD1Ywo4Vz5fQmruufEvStK0u11BtN1C4S5xsWJMkZ9aAO4PAyelUYtY0ma8NnDqNtJcr1iVwWH4VyTfEqxhntY73RNUt4rrGySSPCjJ71zNk9hb/E24v41jSLazll7igVz2GmyOkaF5GCKOpPQVylz47sI7KS/js7qW1jfYzquR9a3NL1Cz1zRxeQLvgkTO1v60DJbPVdLvZWis9RtriRfvLG+SKszzRQRNLPIsUa8szHAFfPBN54V+Kcmo258vTppCrqOgJNd98YdYkvvC5s9NlIaeHzCyHoCKBHoVjqWnX4P2G+t7nHB8t84q1XkXwr1C08L+BPtlxZTTsHw7RLlicd66/UfHum2GiW2rS2V48NwwVQq8g470DOme+so7gW73cKznpGW+Y/hVivO28XeG7nxJaibTbpLqRFdJnQbQD05rbHjSzmS6ks7O5nS1BLlFznHpQB1NFcfbfETQ7myE0STmUsV8jjzAfpT5PHFrblje6XfW6BQwd0wDQB1tFche+PLOzsItQm0+8NrK20ME6e5rp9NvINQso7u2bdHIMigCxRRRQAVbsvumqlW7L7ppMCpRRRTAKM7fm9OaKKAPn/WbPVrj9oKLVX8LalNpoV0aYw5Tn3r0b4kaatt4A1OHRtJmlmulyYYE+YnHpXeb3xt3HHpmkBIOQSDQKx816rp/l/AnSYdb0LU4b20ni2RbMPuDZFS6F4o8PWPizSdW8UeHvEtreqotree4QCD5jx+Nev8AxL8L6n4ljtJtLvkhurZ1ZVmY+U2DnketZOueCvEfit7K38WXGltZWsiyhbRSG3qeOvamBxHjV9Y0X4x23ie28Palq1hNasqtZx7sEnjNUvhqviMan4wvr/wvqtqL/wA1rcPFgsCOBX0PbxrbwJDHkIgwBUhkc9WP50rhY8W+EOk6rJ4E13R77SLzT57kv5ZnTaDkVznw3tLvRre/8OeJ/CuuXsS3DNG0cWYXHrzX0WzM33mJoLMcZJ4ouBQ0OOCLR7ZbW1a1hEY2QsMFB6EV4v8AHC31rVPiDoE+n+HdTuYLWdGlljjyoA6817sacHcDAYgfWgZ5/q3iTULXxBpdjD4Uu7mKUIHuTDkRZ9T2xXeeZtj8zaxwM7R1p+5v7xpKAPF/AkOpWfxJ1q8vfDuoi1mUhHaL5W+auqh16+tWv7Wy8LXiWu0mNWh+85POfavQC7EY3HH1o3N/eP50AeMeGtG1nwN4vF7Boz3dlqpzJ5EeWgY8nd6Co77UvEtxqmrxalpGuOZIwLdYF/c4zxx64r2oMwzhiM0bm9TRcR4TPFrI+HVrYjw5qhuFuHZoxFzgmtPxqurX2v8AhK4t9C1Fo7Vv3xEf3PlA5r2Te+c7jn60B25+Y8+9AWPMtQt7+P4oJfjSrp7d4QDMqfKvydzXOfDDxG2m+KNetho+o3RJwHhTK85r22Rn8l1UnJUgD6iuG+HXhfVvD+r6jc300Ekd02UEecrz3oA5bXPDWpW/hnWdQXTp57zUWQiCFeVAPcVk67o+vJp3h3WotLvyLHcJreNf33zHsK96DMDkEg0bmzncaLhY4nw6unXWqQXT6NqQu9vE9yg+Tj1p3xRe6ewt4LXTbu8bzVJ8lcgAHvXZjgccUoZh0JFAzw/xd4S17/hN7K+0CCSC01DD3wwQQRgYOKueI7K/tfiboLWeg38tnbQsjzRx/ICcd69jzTgzAYDHH1oFY8l8Q3WqaL8TbbVV0HUb60kibLW8edh9DXP6X/a0mq+LtRu9C1Cyt7pZHjeaPAI217zuOMZOKyvFtpf6nosthZyIrTDY5k6bT1oCx4Zpuj6nceFvD+s6fbzXS2xRZIYxlsbs5xXafELS73xs+nWdrZXNrtQO0sgwEIPTNd54Q0SPw9ocGmwtkRrtJ9a1xwOOKLgeT/DO41Pwnf6ho+paLfzoZiyXEaZRx9aatrqml/FCPXP7Nu5bG6i/hXJiJPQ+letH5vvc/Wg8jB5HpQFjzXT9Bu9U+J0niQ281rbxRGEBxguc5yPavSqO2O1FAwooooAKKKKACiiigArwz9oSy1jU/FOhHT/D+oX0NrMWleKPcuCK9zpyuyj5WI/GgDmdHsLO30c6hDpbwXTQBWTZhydvSvIvBOm3sOn+JI9d8P6lBbSkkFo8buTjFfQWTnPesjxnpM3iDw/cabHdyW8kgG11bGDQB816Zqmm22kQQa94Z8Uy6dazMUeFBs5b+Ku2+KUr+IPD+ha54a0u7vrW15MMS7pAMiuqTwn46l8Pf2BeXuiNZMcOUU7yufX1rtPCeh23h3SI9PtM7VHJ9TRcR4RBfeIta+JenasfB2t2tnChUtLDjHy4ra8CWOsx/F7Wr+60HUIbS5K+XNJHhfu4617r5j4xuOPrQXYjBY4+tFwsfO1xo+seGfilqV3daLq2oabftndZpkYx0NexeAYdNj0zdp2iXOlI3JjnjCsa6bccYycUEk9aLjPG/ix4s13+2k0iPwfr97paNmWSzhzvI6YPpUtn47v/AOwQll8ONZhjikVFguLXnHrivYBI6jAYgfWgyOert+dAjP0C6kvNLguJbR7R2UExMuCvtivKfiJb6rN8VNLvbfQr+5tYYtryxx5UHNeyGnB2AwGIH1oGcNc6zNY6sjWPhm+O6PfJIIup9PrXG+IdB1qbXovG1noxEyyBWtfL+dkzkkj1r2vc394/nSbmzncc0BY8m8Sa74mn1zT5Do+sR6eYQzrbJhg2ehrH0JdXjtvEjN4e1UfaRJ5O+P5mz0r3Hc3qaXe/94/nQKx4nMmsSfDSKwXw/qQuQ+TGY+elXvENlqk/hfw+E0e8kkt5kMkYTLKAK9e3vnO45+tAZgc7jQFjwvV9XfTfinYzNpt7MTaxqY41yy8966m70y617xHL4jbT54I0hCJHIuJGIq3f+FdYn+Iq+IUmgFoIwhQ53cGu+UtgUAfPdt4f8QXHh/UAuj3sEsV1JMiumDICeMV23hdrW8srBNU0HWZJ4iABOgKoQOteoF2P8R/Om9896AsYfi53j8K3MdvZzTs0YCRRLk15f4v8N6zqfhuz1TSbG5tdVtnJ2uuCR0r20Eg8HFBYk8k0DPFfE2j6raeCrCBdJvL29Zt03kpnBOKv+N49WbQdCvbXR72ZrQkywKmX6DtXrasy9GIo3N6mgVjxLVL7V9a8WaZdxeF9XggiU72kiwB8tZK6Re66mt2tkGE+UITucHOK9/uXn+zSLC3zlSBnpXNeCvDEmizXF3dSJJczMSSnTrQFjkGGoal8OF0FtHvI7piFPmJwMHrWN4e0XWvA3ixLqbTbvULa4HWBd2zA717h33d/WlycY7UBY8n+JdrqOsXul65p+m3pW1Pzw7fmOT6VZ8WWN54rutIjh0+5txAMyPIuMYxXpw4HHAoHHTigCKzi8i0jhJyUUDNS0UUDCiiigAooooAKKKKAPPPjyl9c+DZLTT9Lu7+ZjwsCbj0qH4P6VF/widt/aWgz2d3Co4mjw2QK9KVmX7pI+lDMzH5iTQB4fpVnqi/E6+nuNA1EWLqV80x/KRn1rjJri0sNX1ezHh3xJdafJI5l+yoD1PNfTuoRNd2E1r5zoJFK7lOCK890vwp450gXdvYahpEltOWwZwS+D6mgRzkN9pPiT4VXmmeE7C9jeFCDbzgebkewrg9Ru/FF74c0zRYPBOuq9tPmR2g+UjGMivffAXhCLwzHNKzK93OxaVk+7k9cV1YkcdGI/Gi4WPAtftdcn1/Qpo/DmptHCE8xhFwuB3qz8X9E1r+3dL8Rafpt7cxRhfNit1zIMCvdPMf+8fzpAzDuaLhY8/8Ah8dLuroXUfhnUrG8KDfNdRAEn61o+M9autPv0tZ/D8urafJwwji34+tdfk4pO1AzwfS/DFwvi+88V6X4dn0+0QAi08ra0h+leo+ANXu9WsHkutDm0plJASSPZnmuo3H1NBJPU5oA83+OcN/d6PBBp+l3d64bJEKZ70+1vZbTw5ZEeGb6S9jAxmLO3616KrMv3WIpdzf3j+dAHkvjfS9U8bQI39jtbTWvzIZ48bu+KpX2u+L/AOxbK0j0DU4Fh+WYwRkMee1ezFm/vGlLN3Yn8aAPF/D51RvGL3zaFrAgZD+8nTknHrVvQn1SHU9ZaTQdSRZVYIxj4b5a9d3NjG44o3t/eP50CseM+E7DVh4K1K1n0a9ilaTKo6YLfSsvxbcXOn+FdM+06ZeRyRuuYiuGPPaveizE53GuL+JHh3VPEL2n2GaFBCwLeZ3waAsYl0brxjpenWselXlrFEFZmuExnHpXP3Oiau/iS6tYdJvViMLok5T5CfrXsmlRy2+nQQSkb0XBx0q1ubGNxxQB4t4Et7nT7e50jXNH1mUCTjYv7t69V0pbe30b/RLGSCMLxEVw35Vpnk880UDPJbzR7rXIdWhl0m7gcF3geVMAt2xWd4V0HxBZ+EdSbWbOe6uQjJBGi5bGOMV7YWY9STQCQeCaLhY8f8MWurP8Ory1fR763uQWZY5EwW47ViarqWuX3hC10iPwlrInin+YmHjGOte9lmJyWJNKHZeQxzQKx4Jf29xceItOs5IZbaZrdF2uMEGuh8Brqegxapp17pV5IX3GOQJ8rZNdWfC9xd+LRrd9JGRHjy1Xrx611p5xnnHSgD5/PhHXdF1dfEsVjc3EbyktbIuXA+ld142ku/FHhRY7PS76C4jQErIuCT6V6PuPqaQcdOKAseVTi/1PwDDojaReR3Odh3J0967vwVpcmj+HreylYs6jJz2ra757+tFAwooooAKt2X3TVSrdl900mBUooopgFFFFABRRXk3xR0t774kaHbjVNRtopYyzpBOVBwfSgD1gFSu4MMeuaUcjIwRXilvoWPi5Jov9r6t9jliZypuTwQO1T+D4ryOLxtpUmpXkkNtJJ5LtKS6YTsaBXPZK4X4u+JNf8M2On3ejtaeXNdxwSiVcnB64rl9Lknk+CN1IdSuzNDEcTead+cHqayfEs09x8GfCk1xM80jXcBZ3bJJ9zQB6k/i63ttR07Sri1llu7yESbo8bVBrQnfXR4hSOMQf2YY/myvz7/r6V5Tq+gW9x8S9FZru9UyWIYhZcY57Vd1i1ms/jRZabFqeofZZNPG6MzkjO7r9aAPQdB8UWms6veabbWsyPaOUeRsbSR6VvEqG2lhn0zXi/wAOdDsLbxF4iu59Qvo4re6kdmM3GB61F4omt7rQ21PSZtZhEN4WWZ7j5JCPT2oA9sYqoyxAFcR8VfEWveHU02bSXtPJuJxHKJVyce1cpq994lsL601uO0vtbsZLBFktLNvnVu7c1h+N9ctr/wCH9nfaRbX/AJ8d+xNtdPukV8crQB7tps7TadbzykB5Iwx+pqyOa8m+DerJ4jm+06xcXFrrEMYT7CXwoQdG211nxd1i50PwJqF9aNtlSPhvSgZ1oILbQRu9KG+X7xA/GvJodN1jxF4b0a40ma/t7hcTSTPL8r5XofasfwPoc2o+ONYtNR1nVW8qAHatydobvgUCPcCVXGWABpN6f3hXknw10+91LwlrGjy6leSMssgimaUl1wx71meEddutT0QeEbq5nXVDO6Owch1UNwc+4oC56zfza2NYtlsvs5sCT5xZct+BrY5xyQPXmvH/ABdDdaX8SfDFtBqF4I5SyyxmU7WwvpWTe+HTr/xd1XTrrW9ZgtYkR1SC6KjO3NFgPdGZVALMAD0pwFeSfDWSTVvE2tWd1eXfl2qhI0eQ5HGM1zbXOqw2/inQzf3zW1m6eROJTvG7k80Bc9+4zt3DPpmjH0/OvBbvRpLf4UWetQ61qv2xZlG5rknIL960fGOnz6l4p8MRPquowJcRM0qwzlQxGKAue05Xbu3DHrmgc9Oa8SttC2fFW50n+2NWNq6E7Dcnghe1V7TVtU8N2nie3hvri4jt7lIojK5ZlUjnmgLnuoILbdw3elB+UZJA/GvJbbTdZ8QeFdLbR5r+C4DozXEkuVdc81mWOj3F78Vp7G+1fU9gRgUjuCFz9KAPZtQukstPnvZFLxwxmRgvUgCs/wAKa9b+ItMXULW3lgiboJOteU6PYTNF4w0ibU7+W2gaTyy0xLABemfSovDXh++j+GtpdaLqV2l0sitsaUkOP7oHvQFz3FWVvusDS15F4X1+LVPEP9j61pOvaNqDWxj3TS7UkX+8or0fw1odvodq8Fvd3VyrNu3XEu8j8aBmtRRRQAUUUUAFFFFABRRRQAUUUUAGKBgnAIJ+tcD8cLaSbwm0kN5dWsikYaCQoetcH4t0N9OPhkW+tauPtZPnE3J54FAj3oYboQaO+K8hTT59I+IUENvqd9Jb3UXzxyzFgML2qz4F806h4gtH1C6kVEJXfKSV4PSgLne+M7zUdO8P3F5pjQCeIZHmjIrl9A8eTR+C4db1y38+V32FbcY5LYrl/AU9zN8P9W+0Xc9zhmw0r7j1NYd9pcN58NbGaSe5jZZgAI3wDl6YXPatRvNXns7a50eONRJguJhkgVBeeKYLHXbTRLi1mkurhS29MbVx61594/059I8OaO9lqWooxZAf3555FVdV0K3uPiDpcst9fAvCzuRNjGBSA9sJAxuIGemTQeBk9K8j1xtNvINTh0241p2gOTcLcfICB2qFJvEV34M0u7sLia4ljALwKxMkoB7UBc9H8aahqGn+HLm+0mSDz4kLDzRkcCqXw012+1/wvBqOp+UJ3GW8sYFef2/iO31LStaguNK1jS78RvvhvZMgnb/CK5v4O6/NqEtvo2vm40u3jP8AoxDbPOAPB96LAfRYII45oYhSAxAJ6VTv5PsOi3E0BLGKFmQnnOBXlXhe61DxLpepiNr9rt3YI6SYWNscfhQM9jIwOcD8ablcbgwIrwK90TWbfxro+l6trWoZMCs4inIBOe9dNothLpXxIk02LUr2a1nhLFZpi2CT2osK56tvT++PzrO12bVFgjOjmBpN/wC88wZG2vJ01S48J+K9U0fULyd/tm5rUyOTgk8AVd8b6fdWPhKxvF1G+jnkuAzFZiM8dKAues2Zna2RrjaJCPmxwM1KSAM5GPrXh/xBs7i/Hh+E6tqNus/lrIYZypIxUkEEmj+OrLw3FqGpPaeWku6acszMe2fSgLnti4YZUgig4X7xA/GvIfE327R/iEtrZXl3JbXMSh4/MJ2+49KxPBWitq1hr0t1rOr+YrOExcn5cN2oC571ikGCcAjP1rwu5ivLn4dtHJql+rxSsqypOQxAPc1F4p0RtOg8Pm31rVwbp9spNyeRigLnvIwehBoJCnDEA143Nb3Ph7xsklnqV9NG8KkxzTFlzt9KZ4SvtQ8VaVqS5v2umcqjxyYVMNQFz2jH0/OkBBBIIOBk814R4x0fWrO60Oz1LWL9HlkYP5M5XI7ZrWudKk0nxxbR22qai8NxH86STkj7vagLnomj+J7XVNZuNLgtZ1kgIDSHG01ubl3bdwz6V4p4W8OIfEGrtb6jexSrgqzTHGSO9NtNcv8AR7uDTvEmj646byE1CKTERye9AHt1Fc7oPh6yt79tZt9Qv5WuAD5ck+5Bx2FdFQMKKKKACiiigAooooAKKKKACiisPx5CZfCl/tmlhZYWIaNtpB+tAG5xnGRn60cZxkZ+teANoLx+AP7R/tvWDcecfm+1H0q9qFhcafpehapbatqJmllVZA85KsMelArnuNMufNED+SyiTHy7uma8rmaaP4kWK/2hdbZYELRmU7ST7Uujy3KfFG5g+3XMkWzPltISo59KAL3g/wAbazc3eq/22Ld4bJmwIFwSAcV09rr11rWjPeaHbmKUEhROMg15PYWUd4viWOSSWMAvzG2D96potFWx+Gdze22palHKucFZyO9MD1LU/ETaHplvPq8DSzynbth45rbs7hbmzjudpjVxkBuorxPxJpw1LwdolxdXt6ZTIQSJTzXQvHo9mbbTEudYurpoxlIrj7vHekB6iOemDUNy7/Z5fs7p5qqSN3TNePeE/wC1ptJ1axtNRuBID+7M8hZhz0zSaR4jmt9Rg0vxFo2uWs43BLsyYhl4/WgLnWfDzxPrms6veWmrG1KwthTEuOK7sMD0INfNVt4ivtP8X3Fk0M0OlzuPMu042jtzX0H4djs4tGR7G5e5iKFg7vuJ4oYI02IUZYgClxxnjH1ryPTdYvNY8YalaSi8kK5VEhfAU49Kx/Fmh+INN8O41DVr1A8g2eXMQwGe5osB7nkf3h+dN3p/eFeK6rpEmmf2DeWur6mWkX94slwSG5qx4kvbnwn4wh1G4u7lrO7Q4VnJVTjAoA9cvZJfsz/ZGQz4+UNyM1X0GTVJLUnVfKE2ePLGBXFW1nJeeHNR1dry6UyIWj2yEY47Vxsb3tx8Lp3fU74SrMqiQTHdj60Ae79+o/OkVlY4VgTXgLaa/hzwzYahb6xrE814y+Y01yWUZPaum8dw3On+HtJ1awvrvzyyBlEpwwJ9KAuesnjqQPxoHIyMEfWvCbO1uda8a2ovNT1OFZYstGk5UZz6VoaVa3Nrq+vacup37wIkhQvMSy/Q0Bc9m4zjI/OjjOMjPpmvArXQGPgm81Btb1gzrMcH7UeOKsz6dcWvhjS9Wg1fUjcGVVbfOSGGKAue6N8oyxAFA5GRgivHNP16+1PxPFZXJupAsIwkL4z71H4o0HxDYaNfXN1qd5DbyO3lqJSHUfWgLns4IJxuGfTNYWqeKLTT9dh0eS1mknlxhlxgZrym80eSy8I6XqlvrGqG4Mo3b7gkHipdU0SK88b6VLLe3od4oyxEuOcUBc9tLKoG4hSegNLXi2r3Wt+F765+1WGr63pjD/WWknzRDPUk12PhzS9K8Q2lpq9vfapDsORE1x39G9aAO4opFG1FXrgYpaBhRRRQAVbsvumqlW7L7ppMCpRRRTAKKKKACuZ17wPouta5b6zey3q3VuMR+XLtUD6V0kjrGjSO21VGSfQVk6Z4p8O6nevY6fq8FzcocPGmcg0AZ8HgPQ4fEy+IlkvTfqpUEy/Lg+1SWPgrRLLVNR1GE3XnaiSbhTJlTkYOBWzDqWnzXU1rDdRvPCcSoDyp96q2/iTQbjUjpsGqQyXo6wjO4UAcmvwh8LiK7gF5q6290xaSJbkhRn0FXLn4Y+GbjQbPRJJNQ+x2Tq8IE3IK9M12VxNFbwtNM4SNBlmPYVj2ni7w1d2Vze2+rwSW1qxWeQZwhHY0AZut/D7Q9Wmsp5pr+KWyULE8UxUlR2PrTm+H+gt4ht9eea/a+t4xGjGbI2g55rd0XV9N1qzF5pd2l1bnpInQ1eoA44/DnQf7ZutTWa/V7oETRib5Gz14qkvwm8M/Z5bU3Wq/Z5HL+X9pO1SfQdq76mTyxwQvNM4SNBlmPQCgDmrHwTp2nyFrO8v1BgEBVpzjaP61Wvvht4ZvbSK2m+1okcvnAxybSX9TWvpPizwzq949npms29zcJ96Nc5FbLsqIXc4Uck+lAHJ3nw+8P3GoWV+pure4s8bXhk2lwOgf1FdDqmmWep6XLpt7H5tvKmxgeSRVXS/Emhapfy2OnalDc3MP+sReq1rUAcfo/wAP9L0q2+y2moaotuGLBTcnjPb6VY0HwJoei6xPq1lJem5nXbJ5kuQRXUUjEKpZuAOtAGB4c8IaT4fvLi6057oPcEtIryZXJPYU2x8F6DZeJ7jxHBDIL+4ADkn5Rj0Fa+m6np+poz6fdJcKrFWK9iOoqHX9d0fQbf7RrGoRWcXZnPFAGTrngbQ9Z1211q9kvPtdqSYtkuFBPtTbLwFoVn4kl8QQyXxvpQA5aXKkAYHFdHZ3MF5bJcW0gkicZVh0IqagDmX8FaSuvy63bNcQXUwxIEfCtxjpSS+BdBl0mbTX+0+XOcyuH+dvqa6eigDl28B6C3hb/hGma8NhuDf635wQc9aqz/Dbw7Ne2V49xqXm2SlYf35wAfWuyooA5aDwHoUPiH+3lkvTe4xlpcr+VA8A+HvtuoXbLcu9/wAzqz5XOMZArp5ZEijaSRtqKMknsKx7LxZ4cvVuntdWglS0OJyM/J9aAMnR/h9pWk2wtbPUNUW3Vgyqbk8e30qxZ+BNDtPELa9FJem9bOS0uVP4Vr6Hrek65AbjSb2O7iBxvTpU+qajY6XaNd6hcJbwLwXbpQBhQ+BdDi1HUL9Gu/N1Dd54835TkYOBWfYfDLQrGEQ217qioJRKq/aDgEdvpXWaXqNnqlqt1YzrNC3Rl6GrdAHPP4R0ya8a8uZLiW4aIwhy+Sqn09DV3w7oVpoVu8FpcXcyu24m4lLkVqUpGPT86AEooooAKKKKACiiigAooooAKKKKAMTxd4X0zxRY/Y9UkuVhzn9zJtNZV/8ADjw7ffYftEuoN9h/1GJ+n1rd1rxBoeilf7W1KGz3/d396lOsaULAX5vohanpKelAGXfeDNGvNTt9Rme7FxbjCFZMDpjmsm9+F/h261afUvtWpwS3AxKIrgqp4x0rqNR1vSNNtVu7+/it4G+7I3Q1YsL6z1C3W4sp1nhbo69DQByukfDbw5pWkzaXaSah9nm+/umyaV/hv4dbw4dBD3wtCwYHzvnBznrW9rXiDRdFKLqmoRWrSHCB+9QnxV4eGoxad/akP2uUZSLuaAMa5+G+gXWm2+n3VzqUsVuQUJnJPBzTta+HeharcWlxNPfxyWi7YzHNtyPf1rsByKKAODHwq8NrcXEqXWqItx/rUW4IU8Y6VfsPh/o2nQ20djc6ggthiPM56e9dbWTrfibw/ociR6vqsFmz/dD55oAzbnwLot19qa6a5eS6z5r+ZzyMcGqn/Cs/C40aPS1W6EcRBSXzP3q47Bq6yyu7W+t1uLOdJ4XGVdTwRVPXfEGi6GiNq+oRWgkYKm/uT0FAE2labb6fpqafG8s0KrtzM24ke5rnIfh5ottqVxfWV1f2z3DFpEjnKpk+grq7W4huoFnt5BJE4yrDuKloA5B/h3oEmrW+qy3GoyXVuoVGackYHrV248GaPP4gj11nuxeRpsG2TCke4roqqXup6fYyxw3d0kMkhwit3oAyte8H6HreqW2pahC7XNtjyyp9PWneJ/Cek+I7SK11FrlYoiCghk281u7l8oy7hsAyTntWVp/iXQdRv5LCx1KGe5j+/GvUUAY978O/D141o00l+TaY8rE3p0zVvWvBmj6rLazz+ek9tjy5EfDHHTJ710dZeteIdE0WSKLVNRitXmbbGr/xH0oAqQ+EtLW4e5laeWdk2b2fJA9qraD4E0HRBdixa8IuyTKJJc9TziulgljmiWWJgyMMqR3FPoA4qT4Y+GnspLMzakIXcuQJ+5qW++HHh29SzS4l1AizOYcTdD712FFAHOX3gvRb3UIL6drrzoQFXEnBGMc1Qg+HOiWuoS3tjc39s0v30jnKr+QrsqKAOS1L4e6DqVxbXF5PqMklsd0Z889atan4L0bUb+2vrh7sTW4whSTA6Y5rZ1PULLTbY3N9cJBEOrNSaXqVlqlsLmxnWaI9GWgDlp/hroMmqy6it1qUUsuNypcEKce1X/8AhDdOkjhhuJ7qaKH7ivKT+ddLRQBhaX4V07TtVk1K3ub4ySYzG8xMY+i9q3aUj6fnSUAFFFFABRRRQAUUUUAFFFFABVLW9LttY06Wwu2lWGVSreW204+tRazr2i6KofVtRitFPQvT7LWtJvbI3tpfRzWwGTIvTFAHOL8NfDg0f+yvO1E22d2DPzmrV14E0K50u202VrzyLZg0ZEvzZ+tX9O8WeGtSu2tLDWLe4nU4ZFzkVs0Achr3w70HWHt5J5r+KW3AVHim2tgdMmotI+Gnh3TNRbUILjU3uWXaWkuCeK7SigDktO+Hvh7T5LuSBr0m7z5u+XI5Paqkfwv8OrZT2TXWqNbzElkNwcDntXcUUAcpc+AdBn0CPRWe8FtGcowl+cfjWe3wr8OmaOcXeqLMgwHFwQSPrXd0UAcbYfDbw/YRSpa3Gogy/eZpyTV6Twbpk5j+1y3M/lAhN0mcV0lFAHIWXw48M2v2jbHcyif74lfcB9K0/CnhfT/DcDwafNdvGx+7NJuA+lblU21TTlvvsLXaC5/5596AMDU/AWi3mtHWElu7W6P3vIl2KfwFGpeAdF1K0W2vrrUZUBB/15zkV093cQWlu1xcyrFEoyzHsKoaHr+ja4rNpN/FdqhwxTtQBm6h4I0S+srWzna78u1/1RWXDfiam1zwhoutWEFjqCSyRQY2Hd83HvW/RQBmTaFYS6L/AGOfNS127PkbDY+tc8nwy8NJpD6UsmofZmYMR53Oa7SigDnG8F6I2grorCd7VMbSz5cfjTLfwVpUcUEMktzNFBjy1eTI4rpJHWONpJG2qoyT6VjQeLfDc7TrDq0Dm3z5uM/JjrmgCkngTQU1xdZVrsXS9AJPlH4Uy78AaDc39zfPJfJNcqVk2TYBB61t6Jrela1C02lXsd1GpwWStCgDjYPht4dh0uTTVm1E28jbmBn5zVqTwHoL6NFpLNefZomDL+9+bP1re1PUbHS7VrrULlLeFert0FN0jVNP1a1F1pt0lzAejp0oA5q8+HGgXFxb3Mct9BNAAqPHNtJA9fWrF74F0m/smtL281GWNuv7811NA5oA5i48C6HPokWjyNd/ZYjlMS/Nn61W1L4daDfPbO8+oI9sAI2SYg4HTNdhRQBy9t4J0+3glt0vL54pRhw8xOakHgrR1mgkimvofJOVWObapPuO9dIelZMfiXQZdVOlx6lC16OsI60AaqjaqqOgGOaWiigAooooAKt2X3TVSrdl900mBUooopgFFFFABtDfKwBB4INeM6M1r4U+LmtpIkUa3qvcRZUD7q9q9mryb4v+CtS1/wAa6Jf6bG4iiH7+RTjAzyDQI5rw3e6loHxOh8QajNu07W42mweiHOADXZ+HXlh1zWNct9G+3O92EhEQAIQjrmp/jB4Ok1rwTDZaTEftds6eVt4IA61ha3o/izTvBWiWthY3N6VZDfQwPtkJB5O76UAddpnjMalrt54cvtJmtJ0iZlMhBDqO+K4b4cww/wBi+PY/Jj2faJcLtGPu1d0ix8RL4+TVf+EWvorL7G8YaSQMQT0BNJ4J0jxNp+neLo7rw9cxvfzSNbgsPnBXigA+EniW30/w3Hpun2rX960oBt4SAY1/vH2Fd1c+LI4tdg0GO0ea/ljEjKrD5B715F4P8B+KvDMR8T6Tptzb6qr/AL+0lbcZk6kL2Ga2dV0vxPJ450/xg3h2+eKe2ENxaxyAPCSckk+1AHS6h8UobGDVPN0O6e405m3xhhl1X+Ie1M0HxJqXxCtIoZ/C+oaPYSRiUXEsgKyA9uKr+MLG9v8AwnqVppPhG6W6njZQ7OCz5HrWroVx4k0P4YW0Vv4fuZtVgthGttuGQwHWgDm/H3hqzj8YeH4PD0Zhv4Jka48n5cxerY613Q8UJJqzaNY2b308Me6V0PAPcVwXhjxJ4y02+WS8+E+s3F1cN+9uvtC4QHr+FWNLj8UeFfGdzqEPhu61Gyvk3kRsAYnY5Kk+1AFX4WzST/FTW3m042L+WRsIHPzdeK9D8d+JG8L6X/aTWUl1CD8+w42D1NcT8PrHxOvxD1HVtU8P3Nna3Me1HdgQOa7/AMa6UNb8LX+mbdzTxFVHvQBzusfErSdJutFtrmNmk1UgLg/6sEZBNaLeKZJNduNKg02W4WKESmRSMMCOled6X8P/ABBd+B7/APti3zrMYMdkCOQoPykfhXZfDPR9a0nwxJNrUDS6oUKFRwSoHAoAyNL8YQ6j4K1e80bw/c20kLujRhhuyGwTxXHajf3V78Fr77bpVySshYTTsHyd/QV0/wAONC8RWfhzXLLUNGntJbiWRotzD5gWJFZM9n4uvPhle+HR4QvkuhKShMg+cbs5FMDd0bx5d6DoWjR33hm8S2uAE83eMJgDk16a11Gunm9I+Ty/Mx7YzXm3inSdfu/AOmW8GjTy3kAG+33DcOld9aPdf8I6m6zZJ1hAMDcnOOlIDB0bxs2taYdQ0vSprhA5QxBwGGDjvWfP8Rr0eKJ9At/Cd/LLCu5pA4wOM1ymr+B5NQEOraXpeq6ZrXmklUuSIlAPdBwcitfQ7LxPaePb2+uNAuXt5Y1UT7xgkLigC5pfxQvNQjvPJ8JX4ls/9cu8cVu6D4z/ALb8MR61p+j3ErucG2DjcvOOtcv4D0nxBa6p4ia+0W4to7tT5LMww3BrCj0rxxp/giKwtdBu1ZJsyxRuA7jdnIPbigDvrLxqZ/Ej+HdQ0ee0lZGKPIwKuAOa434fQw/2/wCN0EMezcfl2jH3KdZWHiNvGmn6kvhXUIrSKB1YyyhiCR61P4M0rxJY6x4puLrw9cxpfE+QSw+b5cUAaXwFVV0a5VFVR5nQDFZ/xj1a+g8X6PZR6fLd27LlogeHOfStn4MabrOl6fcQatpU1izPld5ByKrfEfTddvfGukXmn6PPdW1uMSSowAHNAGzYeLYWvk0ex0V4p0iLSIuAIyP4SPWqUXxP0vZdLc2csNzb3ItvKZuXc+lc7qOha7pnxBOrLo95qFjdqWk8mTaYiexp/j/wxfa7oSyaP4fns7i3ulmKMwLzhfQ0AdHr/j5tJnhtLrRrktdQeZEwYcE9F+tYHwc1rU7vVdWFxpl+Ve6Y7pJciP2rX0COa4tLcXnhO+S68sAtNKG8s1W+Gaa9pXiDVrO+8PXUNvNctJHdFxtYfSgD0uiiigYUUUUAFFFFABRRRQAUUUUAcB8ddNW78GS3awo8tsQykrk9RXG+MZbvxP4Ks9G0WdIpYkDThR6YPb6V7B4msRqWgXdjt3eamAPevPvgj4N1HRLO8m1uNhcTMygN/dycfpQIy9O1iPXvBenaPIqSzuxRtwyRsP8A9aupv/FV14Y0JZj4XuRbQ7VOxlGc8ZrmPDngXWtM+Iuo3caFdNQbrTI43EHP61n32n+M7rTNRs7zw3qV1eSyLtlE2IyAey/SmBv/ABdvLfVvC+nX6wKN7qRuGSPmFYfi+5sNN8ceHLy6MUCCJsuRjJwMCtLxNpPiW88GadYweHblriJgXQMMjmsj4ieCda8Xaxo8Vz4fvVtYIyJJEkxsbHGfxoQHp1p4sDafNqNxYS29jEBslZhiTjtVC/8AiALLRodYl0i4+ySuFADDIycCuUi0jxmugXXg+606W4t0AMF4uAvHOMfpVrwXbaja6PFZ6x4Q1CWeJgMNKCrc9cUgLN38WLn+2zpemeDtR1CTP3o5ABj1rWn0DTrzStQ1jXbNke5jZhFMQxiOOg9KxdC03XofiPcak3h64t7Fydr7hgDFL4/1jxlJrS29r4F1HUtLhOT5Mqr5pHQ5oAZ8M5l8KeGri+vpJfsbyAW6O2Sc9AKpfGrV7u/8KWMx8Py+VJdRkO2Ds5qbXG8T+MvC/wBnHge+8PTWkqyRRTSK3mhecDFUvF1x4217wfZaTF4MvoriGdGkJcEYHWgD1Dwdu/4Re0Krz5QwKwrPx7HJqOpWd1YS2xsNxJc/fC9xW/4OjuoNAtYry2a3mRAGRjyDXA+OvB+uXnjy0vdKjP2BwDdNjg88g0DNzR/iPp2raPcahYwMxhkMfl55Y1V13xhbxXGmNqXh24Z7ll2OWHyE1z3/AAgeuWHjqNdOh26JIfOmIHG/PStr4naVrV5qekjS9GmuobeVC7IwAAFAjK8R69qf/CzrKGPSb5rfyFIjWTCtz1xWZoupXlj8Sb6az8PzTOULFI8AjnpXReJbXxBa+M9N1e10C6vYVgWOQI4Gw5pnhLT/ABEvj661S70G5tbaZTh2YEcmgDqfA/jKPxO1zG2mzWM1vIUdJGBORXO/HiKJrbRmaNC32v7xXnpVj4e6brWneJdUa90iaGCad3jmJGGBNO+MenazqkemR6VpM175NxvcoQMDFAGoNe1DTtIiFvoNzdRxQK3mIwAbjpUEHxAhm8KXeurpNwxtc+ZBuG7IrjpLfxlHrX+meHtQurfyFWPyZdiqfcd6dpGk+J4/A2s2Enhu6juLkv5SFhk5PFAGtpPxWuryzl1C58HahZWEYyJ5JAVb6Vd1/wCJL6TbWV0vh67vYr1tsYjcAis61tLiy+FV1Z+INIniZU/1JcBm+lc/oOoW9ppdtfeIPD18lpbMTDK0vyoOmSKAPQ7Txwl5frp8GlzLdFA7IWGUBGeaseEvGEGvXlxZGyltLiA4ZXOc157d6ZqDeNk8S6Xp9zqml3SKP9Hfb5YA7mvSPCscYZ2XQptPJ6vIwJagDhPjJq19beLNGtYrCW5hLnMYPD11WneLbc3Y0my0doriOMNIi4G3jNYvxL0vXr7xfpN1p2jz3VvA7eZIjAAAism/8P69pvj5tYXSLu/s7lVDCGTaY8DvQB0Vv8UdOef7HLp00d6W2rCW5PNWdU8dmyvpNMn0i4854yYiGHzcVyHjrw3qeoPZappHhu5ie1bLxbxvkz711mhRtPGvneFryG4MRXzJpA204oAwvhBreqXl5dfadLviGf77yZVa9XHSvNvhvHr2k6tdWN74fuo4GfK3JcbSPpXpNAIKKKKBhRRRQAUUUUAFFFFAHAfHSOJvB+9oUdhJ3XJ6U34f6n5XgyCJdEdl8sZIAweKs/GKz1bUvDq2ek6VNfS784QgYrQ8DQ6hZeD4re80ySG5SMDymIyTigRwHwvurO01zXNRubWOBIpJGOVGQM12snjg/wBjTaxb6TPLaRE7irDoO9cPo3hvxLdSa/bXehXNkl2ZPJlZhg5PFa3huy1+z8FXnh240WcSuGjRyRgj1oAtX/xagiezSx8P3d61yQB5bj5SauSfESez1aGw1Tw3eWgnUGOV3GCT2rzvxBpd54S1PSVWzlvJ2kVmiQ4I4r0G503UvFl5Z3V7pkunQWyhgspyScetAEOlfE281bUrqy0/wlfyfZ8/vA4w1W9K+Jmn3NndSXunzWNxbkgwSMNzHOOK4r4e6tqGl+L9UtrPQ7m/QMQJI3AHWtbW/AOqahpN5fBdl7ISyQAfN1zigDpdR8fLp8Fnc3Gkz+RdMVQhhxWRN8Vrp9c/svTvBuo3r4B3xyDABpPCUN5Fp0FvqfhC/eeIkfvJQQPfFM8MaZr1v8QJtQl0G4t7NwAshYYFAHfSajcroZ1BrGVJVXcbcn5h7Vya/E2wj8Pz6vdWskSwttMRPJ5xXeyKJI2VhwykV49YeAdYbxZew3cOdGfJTI4J/wD10AdgvjuC4sLK8sbOS4W6zhVPK/WqVz4qtU8Vmwl8Pz/bCmRLkc8Vk/Dnwjr2l+Irj+0oiNORs24xU+raZr03xHW/i0S4azAI84MMdKAMrw5rWp3XirVY7nR76SMo3yvJlF+U9qzvhtr15og1Sa18PXF1EkmSYiAK6Cxj8SaX4rv8eGbu5t50IWZXAH3aT4faP4htNP1WK+0W4tmmyYwzD5utAHd+DfEUXiXSxex2z2x/ijc5INZmteMv7K8RRaTcWMgEoJWbPy4FVvhRaatp+nz2+p6VNZNu+UuQc1W+MHhvVdZt7W50SMtdxEDj+7nmgC1YfEbSr3XrvR4Y2862BJbPDYGeKu6d4pvb60kuINEuJNrbQoYc+9ef6/4B1+ODTbvSIcXxx9rYDnrzn8K6Txjp3iK08OWUGkWk1yRtNxFCdrE/WgDRsfGzXOtyaLf6NPaSFThpGBBrivDsMI8UeJV8mPbsl42jHSpdL0/xI3iK2vf+EWv4oFjIYyyhjn61No+k+JYPEGuXUnh25WK5RxEdw+bI4oA1PgWirYXaooUeaeAMV0+q+K4LXW49Ht7d7m5cc7T92sH4O6brGl29zHqulTWRaTK7yORVPWtD1nTfiFHrlnYy3ts/39hxt5oAPGXjK2urLU9C1DTHt7hIm2mQgh/pWD8O/F+o6H4PkmXwreT20Uh3OjADGOtX/GHhXVvEWp3eqrp8sRWJljQnlz2pvhGHxL/wis/h688L3loZHKmV3BGMdaYHR2fxL029e1ht7SRZrgAhS33Se1ZfxO8R6zHoqpHol7F+8x5qSgbh+FVrvwXCtlHo99o91cQbQxuLeTYyn0z1rOj8H+IdP8P3FvZwXtzAkjNDBNKXcjtyaQHaeF9d1RPDdq3/AAj97I5UctICTx1pdJ8ex3Go3FlqOmTae0K7i0jAgiuV1WTxncaTYRx+G79IYcCWBJQHOBzzVGDw/wCI9R1Kfd4evbOGWEKJJZA2D70Ad7H4yurtWm07Qbq6gViu9GGDiuHkuoV+Kcd/Nbi1AVWdSOR9a3vh1ceIdCt5dJv/AA3dMiuxSbcMMKyNd0LxFqnjd7pdCuIrSRAvmlhgUAddL46U2FzqFvpk0ltbk7mDD5ucVv8AhnWrfXtKTULdGjVuNrdRXmPg7S9W0eW7sdV8M391EXJSRZQEfJ9K9T0NVSwQLYmyH/PI4yKAL1FFFAwq3ZfdNVKt2X3TSYFSiiimAUUUUAFFFFABQCRRRQAu5sYycUbm/vH86SigBdxz1NGT6mkooAUEjocfSjc2c5OaSigB29/77fnSZPqaSigBSzYxk4pKKKAFyc5yaTJzRRQApZj1Jo3N6mkooAXcc5yc0lFFAB3z39aXc3qfzpKKAFLN6mjc394/nSUUALubGMnH1o3N6n86SigBSSepJoDEdCaSigBcnGO1AJpKKACjJ9aKKACiiigAooooAKKKKACiiigAooooAKKKKACl3N6mkooAXc394/nRub+8fzpKKAFyfU0mec96KKAF3NjqaAzDoxH40lFAClmPVifxo3NnqaSigApcn1NJRQAuTjqaASOhIpKKAFyfU0bmx1NJRQAuT6mgEjoSKSigBdx9TRub+8fzpKKAMXxloZ8Q6UbRbjyJRzG55APuO9ZV34a1W+0GPRbq+tzAPllPlffHt6V19FAFPRtPh0vTo7K3GEQYq5RRQAoJHQmkyaKKAFBPrSUUUAGT60UUUAFFFFABRRRQAUUUUAFFFFACgkdCRSEmiigBSzf3j+dJ3z3oooA4zxh4Tv8AW/ENpqcF4kKW7AlCuS2K65FkW0WPPzhNtS0UAcT4L8IX+g63eX816k8dw5YKq425Oa7fJzSUUAH86Xc2OppKKAClyfU0lFAC5PqaNxxjJxSUUALk+poLMepNJRQApJPUk0gJHSiigBcn1NJk0UUALub1NG5v7x/OkooAUknqSaTt7UUUAFLk+tJRQAfXmjJoooAXJ9TRub1NJRQAH3pdzYxk0lFAB9aKKKACiiigAq3ZfdNVKt2X3TSYFSiiim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bsvumqlW7L7ppMCoOtclr+u6hZ6tNbwugjXGARRRTAo/8JNqv/PRP++aP+Em1X/non/fNFFAg/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0f8JNqv8Az0T/AL5oooAP+Em1X/non/fNH/CTar/z0T/vmiigA/4SbVf+eif980f8JNqv/PRP++aKKAD/AISbVf8Anon/AHzR/wAJNqv/AD0T/vmiigA/4SbVf+eif981PYeItTmvY4nkQqx5+WiigDtB90fSrdl900UUmM//2Q==">
            <a:extLst>
              <a:ext uri="{FF2B5EF4-FFF2-40B4-BE49-F238E27FC236}">
                <a16:creationId xmlns:a16="http://schemas.microsoft.com/office/drawing/2014/main" id="{26CA831C-7186-42D3-91C4-31ABE14934FC}"/>
              </a:ext>
            </a:extLst>
          </p:cNvPr>
          <p:cNvSpPr>
            <a:spLocks noChangeAspect="1" noChangeArrowheads="1"/>
          </p:cNvSpPr>
          <p:nvPr/>
        </p:nvSpPr>
        <p:spPr bwMode="auto">
          <a:xfrm>
            <a:off x="9590181" y="460624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Title 1">
            <a:extLst>
              <a:ext uri="{FF2B5EF4-FFF2-40B4-BE49-F238E27FC236}">
                <a16:creationId xmlns:a16="http://schemas.microsoft.com/office/drawing/2014/main" id="{8E98E903-EF3E-4224-A344-FC03B6EE8682}"/>
              </a:ext>
            </a:extLst>
          </p:cNvPr>
          <p:cNvSpPr>
            <a:spLocks noGrp="1"/>
          </p:cNvSpPr>
          <p:nvPr>
            <p:ph type="title"/>
          </p:nvPr>
        </p:nvSpPr>
        <p:spPr/>
        <p:txBody>
          <a:bodyPr/>
          <a:lstStyle/>
          <a:p>
            <a:r>
              <a:rPr lang="en-CA" dirty="0"/>
              <a:t>Conclusions</a:t>
            </a:r>
          </a:p>
        </p:txBody>
      </p:sp>
      <p:sp>
        <p:nvSpPr>
          <p:cNvPr id="2" name="Content Placeholder 1">
            <a:extLst>
              <a:ext uri="{FF2B5EF4-FFF2-40B4-BE49-F238E27FC236}">
                <a16:creationId xmlns:a16="http://schemas.microsoft.com/office/drawing/2014/main" id="{C6931F70-8E67-4A0A-A2F5-F921F94A4FC5}"/>
              </a:ext>
            </a:extLst>
          </p:cNvPr>
          <p:cNvSpPr>
            <a:spLocks noGrp="1"/>
          </p:cNvSpPr>
          <p:nvPr>
            <p:ph idx="1"/>
          </p:nvPr>
        </p:nvSpPr>
        <p:spPr>
          <a:xfrm>
            <a:off x="838200" y="2302532"/>
            <a:ext cx="10515600" cy="3874431"/>
          </a:xfrm>
        </p:spPr>
        <p:txBody>
          <a:bodyPr>
            <a:normAutofit/>
          </a:bodyPr>
          <a:lstStyle/>
          <a:p>
            <a:r>
              <a:rPr lang="en-CA" dirty="0"/>
              <a:t>Value-based methods give the strongest theoretical guarantees and show such power in discrete tasks, they should be our hammer</a:t>
            </a:r>
          </a:p>
          <a:p>
            <a:r>
              <a:rPr lang="en-CA" dirty="0"/>
              <a:t>Big improvements possible by acknowledging the practical considerations of real RL use, especially for continuous tasks</a:t>
            </a:r>
          </a:p>
          <a:p>
            <a:r>
              <a:rPr lang="en-CA" dirty="0"/>
              <a:t>Quite promising to combine these ideas with transfer, Sim2Real, </a:t>
            </a:r>
            <a:r>
              <a:rPr lang="en-CA" dirty="0" err="1"/>
              <a:t>etc</a:t>
            </a:r>
            <a:r>
              <a:rPr lang="en-CA" dirty="0"/>
              <a:t>!</a:t>
            </a:r>
          </a:p>
          <a:p>
            <a:r>
              <a:rPr lang="en-CA" dirty="0"/>
              <a:t>All honor to these collaborators,</a:t>
            </a:r>
            <a:br>
              <a:rPr lang="en-CA" dirty="0"/>
            </a:br>
            <a:r>
              <a:rPr lang="en-CA" dirty="0"/>
              <a:t>especially </a:t>
            </a:r>
            <a:r>
              <a:rPr lang="en-CA" b="1" i="1" dirty="0">
                <a:solidFill>
                  <a:srgbClr val="C00000"/>
                </a:solidFill>
              </a:rPr>
              <a:t>S</a:t>
            </a:r>
            <a:r>
              <a:rPr lang="en-CA" b="1" i="1" dirty="0">
                <a:solidFill>
                  <a:srgbClr val="70AD47"/>
                </a:solidFill>
              </a:rPr>
              <a:t>c</a:t>
            </a:r>
            <a:r>
              <a:rPr lang="en-CA" b="1" i="1" dirty="0">
                <a:solidFill>
                  <a:srgbClr val="4472C4"/>
                </a:solidFill>
              </a:rPr>
              <a:t>o</a:t>
            </a:r>
            <a:r>
              <a:rPr lang="en-CA" b="1" i="1" dirty="0">
                <a:solidFill>
                  <a:srgbClr val="C00000"/>
                </a:solidFill>
              </a:rPr>
              <a:t>t</a:t>
            </a:r>
            <a:r>
              <a:rPr lang="en-CA" b="1" i="1" dirty="0">
                <a:solidFill>
                  <a:srgbClr val="70AD47"/>
                </a:solidFill>
              </a:rPr>
              <a:t>t</a:t>
            </a:r>
            <a:r>
              <a:rPr lang="en-CA" b="1" i="1" dirty="0"/>
              <a:t> </a:t>
            </a:r>
            <a:r>
              <a:rPr lang="en-CA" b="1" i="1" dirty="0">
                <a:solidFill>
                  <a:srgbClr val="4472C4"/>
                </a:solidFill>
              </a:rPr>
              <a:t>F</a:t>
            </a:r>
            <a:r>
              <a:rPr lang="en-CA" b="1" i="1" dirty="0">
                <a:solidFill>
                  <a:srgbClr val="C00000"/>
                </a:solidFill>
              </a:rPr>
              <a:t>u</a:t>
            </a:r>
            <a:r>
              <a:rPr lang="en-CA" b="1" i="1" dirty="0">
                <a:solidFill>
                  <a:srgbClr val="70AD47"/>
                </a:solidFill>
              </a:rPr>
              <a:t>j</a:t>
            </a:r>
            <a:r>
              <a:rPr lang="en-CA" b="1" i="1" dirty="0">
                <a:solidFill>
                  <a:srgbClr val="4472C4"/>
                </a:solidFill>
              </a:rPr>
              <a:t>i</a:t>
            </a:r>
            <a:r>
              <a:rPr lang="en-CA" b="1" i="1" dirty="0">
                <a:solidFill>
                  <a:srgbClr val="C00000"/>
                </a:solidFill>
              </a:rPr>
              <a:t>m</a:t>
            </a:r>
            <a:r>
              <a:rPr lang="en-CA" b="1" i="1" dirty="0">
                <a:solidFill>
                  <a:srgbClr val="70AD47"/>
                </a:solidFill>
              </a:rPr>
              <a:t>o</a:t>
            </a:r>
            <a:r>
              <a:rPr lang="en-CA" b="1" i="1" dirty="0">
                <a:solidFill>
                  <a:srgbClr val="4472C4"/>
                </a:solidFill>
              </a:rPr>
              <a:t>t</a:t>
            </a:r>
            <a:r>
              <a:rPr lang="en-CA" b="1" i="1" dirty="0">
                <a:solidFill>
                  <a:srgbClr val="C00000"/>
                </a:solidFill>
              </a:rPr>
              <a:t>o</a:t>
            </a:r>
            <a:r>
              <a:rPr lang="en-CA" dirty="0"/>
              <a:t>, a </a:t>
            </a:r>
            <a:br>
              <a:rPr lang="en-CA" dirty="0"/>
            </a:br>
            <a:r>
              <a:rPr lang="en-CA" dirty="0"/>
              <a:t>current PhD at MRL and MILA</a:t>
            </a:r>
          </a:p>
        </p:txBody>
      </p:sp>
      <p:sp>
        <p:nvSpPr>
          <p:cNvPr id="14" name="Freeform: Shape 13">
            <a:extLst>
              <a:ext uri="{FF2B5EF4-FFF2-40B4-BE49-F238E27FC236}">
                <a16:creationId xmlns:a16="http://schemas.microsoft.com/office/drawing/2014/main" id="{56750844-B7BB-469D-981D-BAA5D9887BFD}"/>
              </a:ext>
            </a:extLst>
          </p:cNvPr>
          <p:cNvSpPr/>
          <p:nvPr/>
        </p:nvSpPr>
        <p:spPr>
          <a:xfrm>
            <a:off x="5505892" y="752322"/>
            <a:ext cx="6686108" cy="778628"/>
          </a:xfrm>
          <a:custGeom>
            <a:avLst/>
            <a:gdLst>
              <a:gd name="connsiteX0" fmla="*/ 0 w 3766343"/>
              <a:gd name="connsiteY0" fmla="*/ 0 h 2259806"/>
              <a:gd name="connsiteX1" fmla="*/ 3766343 w 3766343"/>
              <a:gd name="connsiteY1" fmla="*/ 0 h 2259806"/>
              <a:gd name="connsiteX2" fmla="*/ 3766343 w 3766343"/>
              <a:gd name="connsiteY2" fmla="*/ 2259806 h 2259806"/>
              <a:gd name="connsiteX3" fmla="*/ 0 w 3766343"/>
              <a:gd name="connsiteY3" fmla="*/ 2259806 h 2259806"/>
              <a:gd name="connsiteX4" fmla="*/ 0 w 3766343"/>
              <a:gd name="connsiteY4" fmla="*/ 0 h 225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343" h="2259806">
                <a:moveTo>
                  <a:pt x="0" y="0"/>
                </a:moveTo>
                <a:lnTo>
                  <a:pt x="3766343" y="0"/>
                </a:lnTo>
                <a:lnTo>
                  <a:pt x="3766343" y="2259806"/>
                </a:lnTo>
                <a:lnTo>
                  <a:pt x="0" y="2259806"/>
                </a:lnTo>
                <a:lnTo>
                  <a:pt x="0" y="0"/>
                </a:lnTo>
                <a:close/>
              </a:path>
            </a:pathLst>
          </a:custGeom>
          <a:solidFill>
            <a:srgbClr val="4472C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t" anchorCtr="0">
            <a:noAutofit/>
          </a:bodyPr>
          <a:lstStyle/>
          <a:p>
            <a:pPr lvl="0" algn="ctr" defTabSz="1733550">
              <a:lnSpc>
                <a:spcPct val="90000"/>
              </a:lnSpc>
              <a:spcBef>
                <a:spcPct val="0"/>
              </a:spcBef>
              <a:spcAft>
                <a:spcPct val="35000"/>
              </a:spcAft>
            </a:pPr>
            <a:r>
              <a:rPr lang="en-US" sz="2800" dirty="0"/>
              <a:t>The Batch RL problem</a:t>
            </a:r>
            <a:endParaRPr lang="en-US" sz="2800" b="0" kern="1200" dirty="0"/>
          </a:p>
        </p:txBody>
      </p:sp>
      <p:sp>
        <p:nvSpPr>
          <p:cNvPr id="16" name="Freeform: Shape 15">
            <a:extLst>
              <a:ext uri="{FF2B5EF4-FFF2-40B4-BE49-F238E27FC236}">
                <a16:creationId xmlns:a16="http://schemas.microsoft.com/office/drawing/2014/main" id="{144BECFC-B2BB-4416-B6EE-2A4A39E607E5}"/>
              </a:ext>
            </a:extLst>
          </p:cNvPr>
          <p:cNvSpPr/>
          <p:nvPr/>
        </p:nvSpPr>
        <p:spPr>
          <a:xfrm>
            <a:off x="5505892" y="1499971"/>
            <a:ext cx="6686108" cy="778628"/>
          </a:xfrm>
          <a:custGeom>
            <a:avLst/>
            <a:gdLst>
              <a:gd name="connsiteX0" fmla="*/ 0 w 3766343"/>
              <a:gd name="connsiteY0" fmla="*/ 0 h 2259806"/>
              <a:gd name="connsiteX1" fmla="*/ 3766343 w 3766343"/>
              <a:gd name="connsiteY1" fmla="*/ 0 h 2259806"/>
              <a:gd name="connsiteX2" fmla="*/ 3766343 w 3766343"/>
              <a:gd name="connsiteY2" fmla="*/ 2259806 h 2259806"/>
              <a:gd name="connsiteX3" fmla="*/ 0 w 3766343"/>
              <a:gd name="connsiteY3" fmla="*/ 2259806 h 2259806"/>
              <a:gd name="connsiteX4" fmla="*/ 0 w 3766343"/>
              <a:gd name="connsiteY4" fmla="*/ 0 h 225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343" h="2259806">
                <a:moveTo>
                  <a:pt x="0" y="0"/>
                </a:moveTo>
                <a:lnTo>
                  <a:pt x="3766343" y="0"/>
                </a:lnTo>
                <a:lnTo>
                  <a:pt x="3766343" y="2259806"/>
                </a:lnTo>
                <a:lnTo>
                  <a:pt x="0" y="2259806"/>
                </a:lnTo>
                <a:lnTo>
                  <a:pt x="0" y="0"/>
                </a:lnTo>
                <a:close/>
              </a:path>
            </a:pathLst>
          </a:custGeom>
          <a:solidFill>
            <a:srgbClr val="B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t" anchorCtr="0">
            <a:noAutofit/>
          </a:bodyPr>
          <a:lstStyle/>
          <a:p>
            <a:pPr lvl="0" algn="ctr" defTabSz="1733550">
              <a:lnSpc>
                <a:spcPct val="90000"/>
              </a:lnSpc>
              <a:spcBef>
                <a:spcPct val="0"/>
              </a:spcBef>
              <a:spcAft>
                <a:spcPct val="35000"/>
              </a:spcAft>
            </a:pPr>
            <a:r>
              <a:rPr lang="en-US" sz="2800" dirty="0"/>
              <a:t>Batch-Constrained deep Q-learning (BCQ)</a:t>
            </a:r>
            <a:endParaRPr lang="en-US" sz="2800" b="0" kern="1200" dirty="0"/>
          </a:p>
        </p:txBody>
      </p:sp>
      <p:pic>
        <p:nvPicPr>
          <p:cNvPr id="8" name="Picture 2" descr="Image result for scott fujimoto mcgill">
            <a:extLst>
              <a:ext uri="{FF2B5EF4-FFF2-40B4-BE49-F238E27FC236}">
                <a16:creationId xmlns:a16="http://schemas.microsoft.com/office/drawing/2014/main" id="{32CCF3D3-799C-4876-A158-32044F9C5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444" y="4672705"/>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herke van hoof">
            <a:extLst>
              <a:ext uri="{FF2B5EF4-FFF2-40B4-BE49-F238E27FC236}">
                <a16:creationId xmlns:a16="http://schemas.microsoft.com/office/drawing/2014/main" id="{ECE89DF0-B087-4EBA-9BFB-047B1ACE27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10563" y="4657310"/>
            <a:ext cx="1278062" cy="191901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087E6D2B-8833-4F44-A2DD-700B688EC727}"/>
              </a:ext>
            </a:extLst>
          </p:cNvPr>
          <p:cNvSpPr txBox="1">
            <a:spLocks/>
          </p:cNvSpPr>
          <p:nvPr/>
        </p:nvSpPr>
        <p:spPr>
          <a:xfrm>
            <a:off x="5792327" y="6552390"/>
            <a:ext cx="2483709" cy="461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CA" sz="2000" b="1" i="1" dirty="0">
                <a:solidFill>
                  <a:srgbClr val="C00000"/>
                </a:solidFill>
              </a:rPr>
              <a:t>S</a:t>
            </a:r>
            <a:r>
              <a:rPr lang="en-CA" sz="2000" b="1" i="1" dirty="0">
                <a:solidFill>
                  <a:srgbClr val="70AD47"/>
                </a:solidFill>
              </a:rPr>
              <a:t>c</a:t>
            </a:r>
            <a:r>
              <a:rPr lang="en-CA" sz="2000" b="1" i="1" dirty="0">
                <a:solidFill>
                  <a:srgbClr val="4472C4"/>
                </a:solidFill>
              </a:rPr>
              <a:t>o</a:t>
            </a:r>
            <a:r>
              <a:rPr lang="en-CA" sz="2000" b="1" i="1" dirty="0">
                <a:solidFill>
                  <a:srgbClr val="C00000"/>
                </a:solidFill>
              </a:rPr>
              <a:t>t</a:t>
            </a:r>
            <a:r>
              <a:rPr lang="en-CA" sz="2000" b="1" i="1" dirty="0">
                <a:solidFill>
                  <a:srgbClr val="70AD47"/>
                </a:solidFill>
              </a:rPr>
              <a:t>t</a:t>
            </a:r>
            <a:r>
              <a:rPr lang="en-CA" sz="2000" b="1" i="1" dirty="0"/>
              <a:t> </a:t>
            </a:r>
            <a:r>
              <a:rPr lang="en-CA" sz="2000" b="1" i="1" dirty="0">
                <a:solidFill>
                  <a:srgbClr val="4472C4"/>
                </a:solidFill>
              </a:rPr>
              <a:t>F</a:t>
            </a:r>
            <a:r>
              <a:rPr lang="en-CA" sz="2000" b="1" i="1" dirty="0">
                <a:solidFill>
                  <a:srgbClr val="C00000"/>
                </a:solidFill>
              </a:rPr>
              <a:t>u</a:t>
            </a:r>
            <a:r>
              <a:rPr lang="en-CA" sz="2000" b="1" i="1" dirty="0">
                <a:solidFill>
                  <a:srgbClr val="70AD47"/>
                </a:solidFill>
              </a:rPr>
              <a:t>j</a:t>
            </a:r>
            <a:r>
              <a:rPr lang="en-CA" sz="2000" b="1" i="1" dirty="0">
                <a:solidFill>
                  <a:srgbClr val="4472C4"/>
                </a:solidFill>
              </a:rPr>
              <a:t>i</a:t>
            </a:r>
            <a:r>
              <a:rPr lang="en-CA" sz="2000" b="1" i="1" dirty="0">
                <a:solidFill>
                  <a:srgbClr val="C00000"/>
                </a:solidFill>
              </a:rPr>
              <a:t>m</a:t>
            </a:r>
            <a:r>
              <a:rPr lang="en-CA" sz="2000" b="1" i="1" dirty="0">
                <a:solidFill>
                  <a:srgbClr val="70AD47"/>
                </a:solidFill>
              </a:rPr>
              <a:t>o</a:t>
            </a:r>
            <a:r>
              <a:rPr lang="en-CA" sz="2000" b="1" i="1" dirty="0">
                <a:solidFill>
                  <a:srgbClr val="4472C4"/>
                </a:solidFill>
              </a:rPr>
              <a:t>t</a:t>
            </a:r>
            <a:r>
              <a:rPr lang="en-CA" sz="2000" b="1" i="1" dirty="0">
                <a:solidFill>
                  <a:srgbClr val="C00000"/>
                </a:solidFill>
              </a:rPr>
              <a:t>o</a:t>
            </a:r>
            <a:endParaRPr lang="en-CA" sz="2000" dirty="0"/>
          </a:p>
        </p:txBody>
      </p:sp>
      <p:sp>
        <p:nvSpPr>
          <p:cNvPr id="11" name="Content Placeholder 2">
            <a:extLst>
              <a:ext uri="{FF2B5EF4-FFF2-40B4-BE49-F238E27FC236}">
                <a16:creationId xmlns:a16="http://schemas.microsoft.com/office/drawing/2014/main" id="{2DE38D1D-FA25-480C-B0AA-1E529EB541FB}"/>
              </a:ext>
            </a:extLst>
          </p:cNvPr>
          <p:cNvSpPr txBox="1">
            <a:spLocks/>
          </p:cNvSpPr>
          <p:nvPr/>
        </p:nvSpPr>
        <p:spPr>
          <a:xfrm>
            <a:off x="7763534" y="6576323"/>
            <a:ext cx="2483709" cy="461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CA" sz="2000" dirty="0" err="1"/>
              <a:t>Herke</a:t>
            </a:r>
            <a:r>
              <a:rPr lang="en-CA" sz="2000" dirty="0"/>
              <a:t> van Hoof</a:t>
            </a:r>
          </a:p>
        </p:txBody>
      </p:sp>
      <p:pic>
        <p:nvPicPr>
          <p:cNvPr id="7170" name="Picture 2" descr="Image result for doina precup">
            <a:extLst>
              <a:ext uri="{FF2B5EF4-FFF2-40B4-BE49-F238E27FC236}">
                <a16:creationId xmlns:a16="http://schemas.microsoft.com/office/drawing/2014/main" id="{FF37F240-3AA0-4987-B7CC-CB2D980E5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6996" y="4670937"/>
            <a:ext cx="1905386" cy="190538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8422F57-D14C-4922-903F-9DB86AA08371}"/>
              </a:ext>
            </a:extLst>
          </p:cNvPr>
          <p:cNvSpPr txBox="1">
            <a:spLocks/>
          </p:cNvSpPr>
          <p:nvPr/>
        </p:nvSpPr>
        <p:spPr>
          <a:xfrm>
            <a:off x="9947834" y="6574156"/>
            <a:ext cx="2483709" cy="461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CA" sz="2000" dirty="0" err="1"/>
              <a:t>Doina</a:t>
            </a:r>
            <a:r>
              <a:rPr lang="en-CA" sz="2000" dirty="0"/>
              <a:t> </a:t>
            </a:r>
            <a:r>
              <a:rPr lang="en-CA" sz="2000" dirty="0" err="1"/>
              <a:t>Precup</a:t>
            </a:r>
            <a:endParaRPr lang="en-CA" sz="2000" dirty="0"/>
          </a:p>
        </p:txBody>
      </p:sp>
    </p:spTree>
    <p:extLst>
      <p:ext uri="{BB962C8B-B14F-4D97-AF65-F5344CB8AC3E}">
        <p14:creationId xmlns:p14="http://schemas.microsoft.com/office/powerpoint/2010/main" val="1809789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7611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554" y="82592"/>
            <a:ext cx="10198892" cy="5893520"/>
          </a:xfrm>
          <a:prstGeom prst="rect">
            <a:avLst/>
          </a:prstGeom>
        </p:spPr>
      </p:pic>
    </p:spTree>
    <p:extLst>
      <p:ext uri="{BB962C8B-B14F-4D97-AF65-F5344CB8AC3E}">
        <p14:creationId xmlns:p14="http://schemas.microsoft.com/office/powerpoint/2010/main" val="330919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8C-B3D7-4B69-A077-5884B12909D7}"/>
              </a:ext>
            </a:extLst>
          </p:cNvPr>
          <p:cNvSpPr>
            <a:spLocks noGrp="1"/>
          </p:cNvSpPr>
          <p:nvPr>
            <p:ph type="title"/>
          </p:nvPr>
        </p:nvSpPr>
        <p:spPr>
          <a:xfrm>
            <a:off x="838200" y="365125"/>
            <a:ext cx="5562600" cy="1325563"/>
          </a:xfrm>
        </p:spPr>
        <p:txBody>
          <a:bodyPr/>
          <a:lstStyle/>
          <a:p>
            <a:r>
              <a:rPr lang="en-CA" dirty="0"/>
              <a:t>Value Iteration</a:t>
            </a:r>
          </a:p>
        </p:txBody>
      </p:sp>
      <p:sp>
        <p:nvSpPr>
          <p:cNvPr id="3" name="Content Placeholder 2">
            <a:extLst>
              <a:ext uri="{FF2B5EF4-FFF2-40B4-BE49-F238E27FC236}">
                <a16:creationId xmlns:a16="http://schemas.microsoft.com/office/drawing/2014/main" id="{BE18A449-2A26-4107-AE2A-A09306566913}"/>
              </a:ext>
            </a:extLst>
          </p:cNvPr>
          <p:cNvSpPr>
            <a:spLocks noGrp="1"/>
          </p:cNvSpPr>
          <p:nvPr>
            <p:ph idx="1"/>
          </p:nvPr>
        </p:nvSpPr>
        <p:spPr>
          <a:xfrm>
            <a:off x="838200" y="1825625"/>
            <a:ext cx="5099305" cy="4351338"/>
          </a:xfrm>
        </p:spPr>
        <p:txBody>
          <a:bodyPr>
            <a:normAutofit fontScale="92500" lnSpcReduction="20000"/>
          </a:bodyPr>
          <a:lstStyle/>
          <a:p>
            <a:r>
              <a:rPr lang="en-CA" dirty="0"/>
              <a:t>Recall: Value means the expected discounted reward from here on</a:t>
            </a:r>
          </a:p>
          <a:p>
            <a:endParaRPr lang="en-CA" dirty="0"/>
          </a:p>
          <a:p>
            <a:r>
              <a:rPr lang="en-CA" dirty="0"/>
              <a:t>We saw that VI is dynamic programming that uses</a:t>
            </a:r>
            <a:r>
              <a:rPr lang="en-CA" b="1" i="1" dirty="0"/>
              <a:t> </a:t>
            </a:r>
            <a:r>
              <a:rPr lang="en-CA" b="1" i="1" dirty="0">
                <a:solidFill>
                  <a:srgbClr val="C00000"/>
                </a:solidFill>
              </a:rPr>
              <a:t>neighboring value estimate </a:t>
            </a:r>
            <a:r>
              <a:rPr lang="en-CA" dirty="0"/>
              <a:t>to capture “everything after the next step”</a:t>
            </a:r>
          </a:p>
          <a:p>
            <a:endParaRPr lang="en-CA" dirty="0"/>
          </a:p>
          <a:p>
            <a:r>
              <a:rPr lang="en-CA" dirty="0"/>
              <a:t>Value estimates guaranteed to converge as each gets sequentially closer to truth</a:t>
            </a:r>
          </a:p>
          <a:p>
            <a:endParaRPr lang="en-CA" dirty="0"/>
          </a:p>
        </p:txBody>
      </p:sp>
      <p:sp>
        <p:nvSpPr>
          <p:cNvPr id="4" name="TextBox 3">
            <a:extLst>
              <a:ext uri="{FF2B5EF4-FFF2-40B4-BE49-F238E27FC236}">
                <a16:creationId xmlns:a16="http://schemas.microsoft.com/office/drawing/2014/main" id="{90C2EDE2-A4C2-4242-AC19-D45D3489C5C3}"/>
              </a:ext>
            </a:extLst>
          </p:cNvPr>
          <p:cNvSpPr txBox="1"/>
          <p:nvPr/>
        </p:nvSpPr>
        <p:spPr>
          <a:xfrm>
            <a:off x="6775705" y="5201359"/>
            <a:ext cx="5791200" cy="646331"/>
          </a:xfrm>
          <a:prstGeom prst="rect">
            <a:avLst/>
          </a:prstGeom>
          <a:noFill/>
        </p:spPr>
        <p:txBody>
          <a:bodyPr wrap="square" rtlCol="0">
            <a:spAutoFit/>
          </a:bodyPr>
          <a:lstStyle/>
          <a:p>
            <a:r>
              <a:rPr lang="en-CA" dirty="0"/>
              <a:t>Image credit: https://devblogs.nvidia.com/deep-learning-nutshell-reinforcement-learning/</a:t>
            </a:r>
          </a:p>
        </p:txBody>
      </p:sp>
      <p:sp>
        <p:nvSpPr>
          <p:cNvPr id="6" name="Freeform: Shape 5">
            <a:extLst>
              <a:ext uri="{FF2B5EF4-FFF2-40B4-BE49-F238E27FC236}">
                <a16:creationId xmlns:a16="http://schemas.microsoft.com/office/drawing/2014/main" id="{978DBBAD-716F-4365-86F6-0C0B8E1B323A}"/>
              </a:ext>
            </a:extLst>
          </p:cNvPr>
          <p:cNvSpPr/>
          <p:nvPr/>
        </p:nvSpPr>
        <p:spPr>
          <a:xfrm>
            <a:off x="-9144" y="6729984"/>
            <a:ext cx="12201144" cy="128016"/>
          </a:xfrm>
          <a:custGeom>
            <a:avLst/>
            <a:gdLst>
              <a:gd name="connsiteX0" fmla="*/ 0 w 3766343"/>
              <a:gd name="connsiteY0" fmla="*/ 0 h 2259806"/>
              <a:gd name="connsiteX1" fmla="*/ 3766343 w 3766343"/>
              <a:gd name="connsiteY1" fmla="*/ 0 h 2259806"/>
              <a:gd name="connsiteX2" fmla="*/ 3766343 w 3766343"/>
              <a:gd name="connsiteY2" fmla="*/ 2259806 h 2259806"/>
              <a:gd name="connsiteX3" fmla="*/ 0 w 3766343"/>
              <a:gd name="connsiteY3" fmla="*/ 2259806 h 2259806"/>
              <a:gd name="connsiteX4" fmla="*/ 0 w 3766343"/>
              <a:gd name="connsiteY4" fmla="*/ 0 h 225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343" h="2259806">
                <a:moveTo>
                  <a:pt x="0" y="0"/>
                </a:moveTo>
                <a:lnTo>
                  <a:pt x="3766343" y="0"/>
                </a:lnTo>
                <a:lnTo>
                  <a:pt x="3766343" y="2259806"/>
                </a:lnTo>
                <a:lnTo>
                  <a:pt x="0" y="2259806"/>
                </a:lnTo>
                <a:lnTo>
                  <a:pt x="0" y="0"/>
                </a:lnTo>
                <a:close/>
              </a:path>
            </a:pathLst>
          </a:custGeom>
          <a:solidFill>
            <a:schemeClr val="accent6"/>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t" anchorCtr="0">
            <a:noAutofit/>
          </a:bodyPr>
          <a:lstStyle/>
          <a:p>
            <a:pPr lvl="0" defTabSz="1733550">
              <a:lnSpc>
                <a:spcPct val="90000"/>
              </a:lnSpc>
              <a:spcBef>
                <a:spcPct val="0"/>
              </a:spcBef>
              <a:spcAft>
                <a:spcPct val="35000"/>
              </a:spcAft>
            </a:pPr>
            <a:endParaRPr lang="en-US" sz="39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p:txBody>
      </p:sp>
      <p:sp>
        <p:nvSpPr>
          <p:cNvPr id="7" name="Rectangle 6">
            <a:extLst>
              <a:ext uri="{FF2B5EF4-FFF2-40B4-BE49-F238E27FC236}">
                <a16:creationId xmlns:a16="http://schemas.microsoft.com/office/drawing/2014/main" id="{84FBFA37-D3FB-4253-BC5A-7C987255D4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devblogs.nvidia.com/wp-content/uploads/2016/09/image00.png">
            <a:extLst>
              <a:ext uri="{FF2B5EF4-FFF2-40B4-BE49-F238E27FC236}">
                <a16:creationId xmlns:a16="http://schemas.microsoft.com/office/drawing/2014/main" id="{2B267171-EA52-465D-B47F-BFE466052B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5705" y="54393"/>
            <a:ext cx="5360366" cy="5240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2" name="Straight Connector 11">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58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8C-B3D7-4B69-A077-5884B12909D7}"/>
              </a:ext>
            </a:extLst>
          </p:cNvPr>
          <p:cNvSpPr>
            <a:spLocks noGrp="1"/>
          </p:cNvSpPr>
          <p:nvPr>
            <p:ph type="title"/>
          </p:nvPr>
        </p:nvSpPr>
        <p:spPr/>
        <p:txBody>
          <a:bodyPr/>
          <a:lstStyle/>
          <a:p>
            <a:r>
              <a:rPr lang="en-CA" dirty="0"/>
              <a:t>Q-Learning: Online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18A449-2A26-4107-AE2A-A09306566913}"/>
                  </a:ext>
                </a:extLst>
              </p:cNvPr>
              <p:cNvSpPr>
                <a:spLocks noGrp="1"/>
              </p:cNvSpPr>
              <p:nvPr>
                <p:ph idx="1"/>
              </p:nvPr>
            </p:nvSpPr>
            <p:spPr>
              <a:xfrm>
                <a:off x="838200" y="1825625"/>
                <a:ext cx="5099305" cy="4764306"/>
              </a:xfrm>
            </p:spPr>
            <p:txBody>
              <a:bodyPr>
                <a:normAutofit/>
              </a:bodyPr>
              <a:lstStyle/>
              <a:p>
                <a:r>
                  <a:rPr lang="en-CA" dirty="0"/>
                  <a:t>Now we must experience the world through exploration:</a:t>
                </a:r>
              </a:p>
              <a:p>
                <a:pPr lvl="1"/>
                <a:r>
                  <a:rPr lang="en-CA" dirty="0" err="1"/>
                  <a:t>s,a,r,s</a:t>
                </a:r>
                <a:r>
                  <a:rPr lang="en-CA" dirty="0"/>
                  <a:t>’: being somewhere, taking an action, and observing where you end up plus reward</a:t>
                </a:r>
              </a:p>
              <a:p>
                <a:r>
                  <a:rPr lang="en-CA" dirty="0"/>
                  <a:t>Use </a:t>
                </a:r>
                <a:r>
                  <a:rPr lang="en-CA" dirty="0" err="1"/>
                  <a:t>s,a,r,s</a:t>
                </a:r>
                <a:r>
                  <a:rPr lang="en-CA" dirty="0"/>
                  <a:t>’ to update Q values</a:t>
                </a:r>
              </a:p>
              <a:p>
                <a:pPr marL="0" indent="0">
                  <a:buNone/>
                </a:pPr>
                <a:endParaRPr lang="en-CA" sz="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𝑄</m:t>
                      </m:r>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rPr>
                            <m:t>𝑎</m:t>
                          </m:r>
                        </m:e>
                      </m:d>
                      <m:r>
                        <a:rPr lang="en-CA" i="1">
                          <a:latin typeface="Cambria Math" panose="02040503050406030204" pitchFamily="18" charset="0"/>
                        </a:rPr>
                        <m:t>←</m:t>
                      </m:r>
                      <m:r>
                        <a:rPr lang="en-CA" i="1">
                          <a:latin typeface="Cambria Math" panose="02040503050406030204" pitchFamily="18" charset="0"/>
                        </a:rPr>
                        <m:t>𝑟</m:t>
                      </m:r>
                      <m:r>
                        <a:rPr lang="en-CA" i="1">
                          <a:latin typeface="Cambria Math" panose="02040503050406030204" pitchFamily="18" charset="0"/>
                        </a:rPr>
                        <m:t>+</m:t>
                      </m:r>
                      <m:r>
                        <a:rPr lang="en-CA" i="1">
                          <a:latin typeface="Cambria Math" panose="02040503050406030204" pitchFamily="18" charset="0"/>
                        </a:rPr>
                        <m:t>𝛾</m:t>
                      </m:r>
                      <m:func>
                        <m:funcPr>
                          <m:ctrlPr>
                            <a:rPr lang="en-CA" i="1">
                              <a:latin typeface="Cambria Math" panose="02040503050406030204" pitchFamily="18" charset="0"/>
                            </a:rPr>
                          </m:ctrlPr>
                        </m:funcPr>
                        <m:fName>
                          <m:limLow>
                            <m:limLowPr>
                              <m:ctrlPr>
                                <a:rPr lang="en-CA" i="1" smtClean="0">
                                  <a:solidFill>
                                    <a:schemeClr val="tx1"/>
                                  </a:solidFill>
                                  <a:latin typeface="Cambria Math" panose="02040503050406030204" pitchFamily="18" charset="0"/>
                                </a:rPr>
                              </m:ctrlPr>
                            </m:limLowPr>
                            <m:e>
                              <m:r>
                                <m:rPr>
                                  <m:sty m:val="p"/>
                                </m:rPr>
                                <a:rPr lang="en-CA">
                                  <a:solidFill>
                                    <a:schemeClr val="tx1"/>
                                  </a:solidFill>
                                  <a:latin typeface="Cambria Math" panose="02040503050406030204" pitchFamily="18" charset="0"/>
                                </a:rPr>
                                <m:t>max</m:t>
                              </m:r>
                            </m:e>
                            <m:lim>
                              <m:sSup>
                                <m:sSupPr>
                                  <m:ctrlPr>
                                    <a:rPr lang="en-CA" i="1">
                                      <a:solidFill>
                                        <a:schemeClr val="tx1"/>
                                      </a:solidFill>
                                      <a:latin typeface="Cambria Math" panose="02040503050406030204" pitchFamily="18" charset="0"/>
                                    </a:rPr>
                                  </m:ctrlPr>
                                </m:sSupPr>
                                <m:e>
                                  <m:r>
                                    <a:rPr lang="en-CA" i="1">
                                      <a:solidFill>
                                        <a:schemeClr val="tx1"/>
                                      </a:solidFill>
                                      <a:latin typeface="Cambria Math" panose="02040503050406030204" pitchFamily="18" charset="0"/>
                                    </a:rPr>
                                    <m:t>𝑎</m:t>
                                  </m:r>
                                </m:e>
                                <m:sup>
                                  <m:r>
                                    <a:rPr lang="en-CA" i="1">
                                      <a:solidFill>
                                        <a:schemeClr val="tx1"/>
                                      </a:solidFill>
                                      <a:latin typeface="Cambria Math" panose="02040503050406030204" pitchFamily="18" charset="0"/>
                                    </a:rPr>
                                    <m:t>′</m:t>
                                  </m:r>
                                </m:sup>
                              </m:sSup>
                            </m:lim>
                          </m:limLow>
                        </m:fName>
                        <m:e>
                          <m:r>
                            <a:rPr lang="en-CA" i="1">
                              <a:latin typeface="Cambria Math" panose="02040503050406030204" pitchFamily="18" charset="0"/>
                            </a:rPr>
                            <m:t>𝑄</m:t>
                          </m:r>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rPr>
                                <m:t>𝑎</m:t>
                              </m:r>
                              <m:r>
                                <a:rPr lang="en-CA" i="1">
                                  <a:latin typeface="Cambria Math" panose="02040503050406030204" pitchFamily="18" charset="0"/>
                                </a:rPr>
                                <m:t>′</m:t>
                              </m:r>
                            </m:e>
                          </m:d>
                        </m:e>
                      </m:func>
                    </m:oMath>
                  </m:oMathPara>
                </a14:m>
                <a:endParaRPr lang="en-CA" dirty="0"/>
              </a:p>
              <a:p>
                <a:r>
                  <a:rPr lang="en-CA" dirty="0"/>
                  <a:t>[Watkins 1989] proves convergence with infinite data</a:t>
                </a:r>
              </a:p>
              <a:p>
                <a:endParaRPr lang="en-CA" dirty="0"/>
              </a:p>
              <a:p>
                <a:endParaRPr lang="en-CA" dirty="0"/>
              </a:p>
              <a:p>
                <a:pPr lvl="1"/>
                <a:endParaRPr lang="en-CA" dirty="0"/>
              </a:p>
            </p:txBody>
          </p:sp>
        </mc:Choice>
        <mc:Fallback xmlns="">
          <p:sp>
            <p:nvSpPr>
              <p:cNvPr id="3" name="Content Placeholder 2">
                <a:extLst>
                  <a:ext uri="{FF2B5EF4-FFF2-40B4-BE49-F238E27FC236}">
                    <a16:creationId xmlns:a16="http://schemas.microsoft.com/office/drawing/2014/main" xmlns:a14="http://schemas.microsoft.com/office/drawing/2010/main" xmlns="" id="{BE18A449-2A26-4107-AE2A-A09306566913}"/>
                  </a:ext>
                </a:extLst>
              </p:cNvPr>
              <p:cNvSpPr>
                <a:spLocks noGrp="1" noRot="1" noChangeAspect="1" noMove="1" noResize="1" noEditPoints="1" noAdjustHandles="1" noChangeArrowheads="1" noChangeShapeType="1" noTextEdit="1"/>
              </p:cNvSpPr>
              <p:nvPr>
                <p:ph idx="1"/>
              </p:nvPr>
            </p:nvSpPr>
            <p:spPr>
              <a:xfrm>
                <a:off x="838200" y="1825625"/>
                <a:ext cx="5099305" cy="4764306"/>
              </a:xfrm>
              <a:blipFill rotWithShape="0">
                <a:blip r:embed="rId2"/>
                <a:stretch>
                  <a:fillRect l="-2153" t="-2046"/>
                </a:stretch>
              </a:blipFill>
            </p:spPr>
            <p:txBody>
              <a:bodyPr/>
              <a:lstStyle/>
              <a:p>
                <a:r>
                  <a:rPr lang="en-US">
                    <a:noFill/>
                  </a:rPr>
                  <a:t> </a:t>
                </a:r>
              </a:p>
            </p:txBody>
          </p:sp>
        </mc:Fallback>
      </mc:AlternateContent>
      <p:pic>
        <p:nvPicPr>
          <p:cNvPr id="3074" name="Picture 2" descr="Figure 4: Q-learning in a grid world, where S is the start state, G the goal state, T squares are traps, and black squares are blocked states. During Q-learning the agent explores the environment step by step and does not find the goal state G initially. Once a chain is built from the goal state to the proximity of the start state the algorithm quickly converges to a solution which it then further adapts to find the best strategy for the problem.">
            <a:extLst>
              <a:ext uri="{FF2B5EF4-FFF2-40B4-BE49-F238E27FC236}">
                <a16:creationId xmlns:a16="http://schemas.microsoft.com/office/drawing/2014/main" id="{FB92CC08-AE88-4D9A-A5BF-0BEFE1861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992" y="153661"/>
            <a:ext cx="5251704" cy="51338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C2EDE2-A4C2-4242-AC19-D45D3489C5C3}"/>
              </a:ext>
            </a:extLst>
          </p:cNvPr>
          <p:cNvSpPr txBox="1"/>
          <p:nvPr/>
        </p:nvSpPr>
        <p:spPr>
          <a:xfrm>
            <a:off x="6524244" y="5287538"/>
            <a:ext cx="5791200" cy="646331"/>
          </a:xfrm>
          <a:prstGeom prst="rect">
            <a:avLst/>
          </a:prstGeom>
          <a:noFill/>
        </p:spPr>
        <p:txBody>
          <a:bodyPr wrap="square" rtlCol="0">
            <a:spAutoFit/>
          </a:bodyPr>
          <a:lstStyle/>
          <a:p>
            <a:r>
              <a:rPr lang="en-CA" dirty="0"/>
              <a:t>Credit: https://devblogs.nvidia.com/deep-learning-nutshell-reinforcement-learning/</a:t>
            </a:r>
          </a:p>
        </p:txBody>
      </p:sp>
      <p:sp>
        <p:nvSpPr>
          <p:cNvPr id="8" name="Freeform: Shape 5">
            <a:extLst>
              <a:ext uri="{FF2B5EF4-FFF2-40B4-BE49-F238E27FC236}">
                <a16:creationId xmlns:a16="http://schemas.microsoft.com/office/drawing/2014/main" id="{978DBBAD-716F-4365-86F6-0C0B8E1B323A}"/>
              </a:ext>
            </a:extLst>
          </p:cNvPr>
          <p:cNvSpPr/>
          <p:nvPr/>
        </p:nvSpPr>
        <p:spPr>
          <a:xfrm>
            <a:off x="-9144" y="6729984"/>
            <a:ext cx="12201144" cy="128016"/>
          </a:xfrm>
          <a:custGeom>
            <a:avLst/>
            <a:gdLst>
              <a:gd name="connsiteX0" fmla="*/ 0 w 3766343"/>
              <a:gd name="connsiteY0" fmla="*/ 0 h 2259806"/>
              <a:gd name="connsiteX1" fmla="*/ 3766343 w 3766343"/>
              <a:gd name="connsiteY1" fmla="*/ 0 h 2259806"/>
              <a:gd name="connsiteX2" fmla="*/ 3766343 w 3766343"/>
              <a:gd name="connsiteY2" fmla="*/ 2259806 h 2259806"/>
              <a:gd name="connsiteX3" fmla="*/ 0 w 3766343"/>
              <a:gd name="connsiteY3" fmla="*/ 2259806 h 2259806"/>
              <a:gd name="connsiteX4" fmla="*/ 0 w 3766343"/>
              <a:gd name="connsiteY4" fmla="*/ 0 h 225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343" h="2259806">
                <a:moveTo>
                  <a:pt x="0" y="0"/>
                </a:moveTo>
                <a:lnTo>
                  <a:pt x="3766343" y="0"/>
                </a:lnTo>
                <a:lnTo>
                  <a:pt x="3766343" y="2259806"/>
                </a:lnTo>
                <a:lnTo>
                  <a:pt x="0" y="2259806"/>
                </a:lnTo>
                <a:lnTo>
                  <a:pt x="0" y="0"/>
                </a:lnTo>
                <a:close/>
              </a:path>
            </a:pathLst>
          </a:custGeom>
          <a:solidFill>
            <a:schemeClr val="accent6"/>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t" anchorCtr="0">
            <a:noAutofit/>
          </a:bodyPr>
          <a:lstStyle/>
          <a:p>
            <a:pPr lvl="0" defTabSz="1733550">
              <a:lnSpc>
                <a:spcPct val="90000"/>
              </a:lnSpc>
              <a:spcBef>
                <a:spcPct val="0"/>
              </a:spcBef>
              <a:spcAft>
                <a:spcPct val="35000"/>
              </a:spcAft>
            </a:pPr>
            <a:endParaRPr lang="en-US" sz="39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p:txBody>
      </p:sp>
      <p:sp>
        <p:nvSpPr>
          <p:cNvPr id="9" name="Rectangle 8">
            <a:extLst>
              <a:ext uri="{FF2B5EF4-FFF2-40B4-BE49-F238E27FC236}">
                <a16:creationId xmlns:a16="http://schemas.microsoft.com/office/drawing/2014/main" id="{84FBFA37-D3FB-4253-BC5A-7C987255D4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a:extLst>
              <a:ext uri="{FF2B5EF4-FFF2-40B4-BE49-F238E27FC236}">
                <a16:creationId xmlns:a16="http://schemas.microsoft.com/office/drawing/2014/main" id="{5D04DF6A-254C-4A9B-87F7-A92CEB32A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4" name="Straight Connector 13">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0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265D-24E5-4C1C-A8DA-7A6F1F0F0C41}"/>
              </a:ext>
            </a:extLst>
          </p:cNvPr>
          <p:cNvSpPr>
            <a:spLocks noGrp="1"/>
          </p:cNvSpPr>
          <p:nvPr>
            <p:ph type="title"/>
          </p:nvPr>
        </p:nvSpPr>
        <p:spPr>
          <a:xfrm>
            <a:off x="597310" y="365125"/>
            <a:ext cx="11459496" cy="1325563"/>
          </a:xfrm>
        </p:spPr>
        <p:txBody>
          <a:bodyPr/>
          <a:lstStyle/>
          <a:p>
            <a:r>
              <a:rPr lang="en-CA" dirty="0"/>
              <a:t>Deep Q Learning: The Engine behind Go, SC2, etc.</a:t>
            </a:r>
          </a:p>
        </p:txBody>
      </p:sp>
      <p:sp>
        <p:nvSpPr>
          <p:cNvPr id="3" name="Content Placeholder 2">
            <a:extLst>
              <a:ext uri="{FF2B5EF4-FFF2-40B4-BE49-F238E27FC236}">
                <a16:creationId xmlns:a16="http://schemas.microsoft.com/office/drawing/2014/main" id="{C4C72B15-3B38-46ED-BBC2-2464E6388A31}"/>
              </a:ext>
            </a:extLst>
          </p:cNvPr>
          <p:cNvSpPr>
            <a:spLocks noGrp="1"/>
          </p:cNvSpPr>
          <p:nvPr>
            <p:ph idx="1"/>
          </p:nvPr>
        </p:nvSpPr>
        <p:spPr/>
        <p:txBody>
          <a:bodyPr>
            <a:normAutofit/>
          </a:bodyPr>
          <a:lstStyle/>
          <a:p>
            <a:r>
              <a:rPr lang="en-CA" dirty="0"/>
              <a:t>We learn a deep neural network to predict the action-value function:</a:t>
            </a:r>
          </a:p>
          <a:p>
            <a:endParaRPr lang="en-CA" sz="900" dirty="0"/>
          </a:p>
          <a:p>
            <a:pPr marL="0" indent="0">
              <a:buNone/>
            </a:pPr>
            <a:endParaRPr lang="en-CA" sz="900" dirty="0"/>
          </a:p>
          <a:p>
            <a:pPr marL="0" indent="0">
              <a:buNone/>
            </a:pPr>
            <a:endParaRPr lang="en-CA" sz="900" dirty="0"/>
          </a:p>
          <a:p>
            <a:r>
              <a:rPr lang="en-CA" dirty="0"/>
              <a:t>This is a recursive equation, so similar to our DP table, for every data point observed, we update estimates based on neighbors. Over time, the estimate (hopefully) converges to accurately capture ”how good it is to be at state S and take action A”.</a:t>
            </a:r>
          </a:p>
          <a:p>
            <a:r>
              <a:rPr lang="en-CA" dirty="0"/>
              <a:t>We can then apply control to the robot by taking the max over actions for the current state read by the sensors.</a:t>
            </a:r>
          </a:p>
          <a:p>
            <a:pPr lvl="1"/>
            <a:endParaRPr lang="en-CA" sz="400" dirty="0"/>
          </a:p>
        </p:txBody>
      </p:sp>
      <p:sp>
        <p:nvSpPr>
          <p:cNvPr id="4" name="Rectangle 3">
            <a:extLst>
              <a:ext uri="{FF2B5EF4-FFF2-40B4-BE49-F238E27FC236}">
                <a16:creationId xmlns:a16="http://schemas.microsoft.com/office/drawing/2014/main" id="{350942E6-4848-4845-9A67-A94E13956C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5">
            <a:extLst>
              <a:ext uri="{FF2B5EF4-FFF2-40B4-BE49-F238E27FC236}">
                <a16:creationId xmlns:a16="http://schemas.microsoft.com/office/drawing/2014/main" id="{978DBBAD-716F-4365-86F6-0C0B8E1B323A}"/>
              </a:ext>
            </a:extLst>
          </p:cNvPr>
          <p:cNvSpPr/>
          <p:nvPr/>
        </p:nvSpPr>
        <p:spPr>
          <a:xfrm>
            <a:off x="-9144" y="6729984"/>
            <a:ext cx="12201144" cy="128016"/>
          </a:xfrm>
          <a:custGeom>
            <a:avLst/>
            <a:gdLst>
              <a:gd name="connsiteX0" fmla="*/ 0 w 3766343"/>
              <a:gd name="connsiteY0" fmla="*/ 0 h 2259806"/>
              <a:gd name="connsiteX1" fmla="*/ 3766343 w 3766343"/>
              <a:gd name="connsiteY1" fmla="*/ 0 h 2259806"/>
              <a:gd name="connsiteX2" fmla="*/ 3766343 w 3766343"/>
              <a:gd name="connsiteY2" fmla="*/ 2259806 h 2259806"/>
              <a:gd name="connsiteX3" fmla="*/ 0 w 3766343"/>
              <a:gd name="connsiteY3" fmla="*/ 2259806 h 2259806"/>
              <a:gd name="connsiteX4" fmla="*/ 0 w 3766343"/>
              <a:gd name="connsiteY4" fmla="*/ 0 h 2259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343" h="2259806">
                <a:moveTo>
                  <a:pt x="0" y="0"/>
                </a:moveTo>
                <a:lnTo>
                  <a:pt x="3766343" y="0"/>
                </a:lnTo>
                <a:lnTo>
                  <a:pt x="3766343" y="2259806"/>
                </a:lnTo>
                <a:lnTo>
                  <a:pt x="0" y="2259806"/>
                </a:lnTo>
                <a:lnTo>
                  <a:pt x="0" y="0"/>
                </a:lnTo>
                <a:close/>
              </a:path>
            </a:pathLst>
          </a:custGeom>
          <a:solidFill>
            <a:schemeClr val="accent6"/>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8590" tIns="148590" rIns="148590" bIns="148590" numCol="1" spcCol="1270" anchor="t" anchorCtr="0">
            <a:noAutofit/>
          </a:bodyPr>
          <a:lstStyle/>
          <a:p>
            <a:pPr lvl="0" defTabSz="1733550">
              <a:lnSpc>
                <a:spcPct val="90000"/>
              </a:lnSpc>
              <a:spcBef>
                <a:spcPct val="0"/>
              </a:spcBef>
              <a:spcAft>
                <a:spcPct val="35000"/>
              </a:spcAft>
            </a:pPr>
            <a:endParaRPr lang="en-US" sz="39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a:p>
            <a:pPr marL="571500" lvl="0" indent="-571500" defTabSz="1733550">
              <a:lnSpc>
                <a:spcPct val="90000"/>
              </a:lnSpc>
              <a:spcBef>
                <a:spcPct val="0"/>
              </a:spcBef>
              <a:spcAft>
                <a:spcPct val="35000"/>
              </a:spcAft>
              <a:buFont typeface="Arial" panose="020B0604020202020204" pitchFamily="34" charset="0"/>
              <a:buChar char="•"/>
            </a:pPr>
            <a:endParaRPr lang="en-US" sz="3900" b="0" kern="1200" dirty="0">
              <a:latin typeface="Lora" panose="00000500000000000000" pitchFamily="2" charset="0"/>
            </a:endParaRPr>
          </a:p>
        </p:txBody>
      </p:sp>
      <p:sp>
        <p:nvSpPr>
          <p:cNvPr id="6" name="Rectangle 5">
            <a:extLst>
              <a:ext uri="{FF2B5EF4-FFF2-40B4-BE49-F238E27FC236}">
                <a16:creationId xmlns:a16="http://schemas.microsoft.com/office/drawing/2014/main" id="{84FBFA37-D3FB-4253-BC5A-7C987255D450}"/>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F83E20-C25A-4814-BF08-3E0C5BDFDAAA}"/>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FA20DF0-5796-4395-9F6E-8BC3A5C409A6}"/>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4DCB2FE5-DFD6-4D6A-BD44-736CD1CA74DE}"/>
              </a:ext>
            </a:extLst>
          </p:cNvPr>
          <p:cNvSpPr/>
          <p:nvPr/>
        </p:nvSpPr>
        <p:spPr>
          <a:xfrm>
            <a:off x="0" y="6748504"/>
            <a:ext cx="12192000" cy="1302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a:extLst>
              <a:ext uri="{FF2B5EF4-FFF2-40B4-BE49-F238E27FC236}">
                <a16:creationId xmlns:a16="http://schemas.microsoft.com/office/drawing/2014/main" id="{5D04DF6A-254C-4A9B-87F7-A92CEB3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4861"/>
            <a:ext cx="12192000" cy="883920"/>
          </a:xfrm>
          <a:prstGeom prst="rect">
            <a:avLst/>
          </a:prstGeom>
        </p:spPr>
      </p:pic>
      <p:cxnSp>
        <p:nvCxnSpPr>
          <p:cNvPr id="11" name="Straight Connector 10">
            <a:extLst>
              <a:ext uri="{FF2B5EF4-FFF2-40B4-BE49-F238E27FC236}">
                <a16:creationId xmlns:a16="http://schemas.microsoft.com/office/drawing/2014/main" id="{65464C1C-25D4-4D2C-A87D-5BF4A4C0FDA7}"/>
              </a:ext>
            </a:extLst>
          </p:cNvPr>
          <p:cNvCxnSpPr/>
          <p:nvPr/>
        </p:nvCxnSpPr>
        <p:spPr>
          <a:xfrm flipH="1">
            <a:off x="0" y="5976113"/>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9E48C6C-2ACB-1141-A8A8-0A21526D3249}"/>
              </a:ext>
            </a:extLst>
          </p:cNvPr>
          <p:cNvPicPr>
            <a:picLocks noChangeAspect="1"/>
          </p:cNvPicPr>
          <p:nvPr/>
        </p:nvPicPr>
        <p:blipFill>
          <a:blip r:embed="rId4"/>
          <a:stretch>
            <a:fillRect/>
          </a:stretch>
        </p:blipFill>
        <p:spPr>
          <a:xfrm>
            <a:off x="3162709" y="2353013"/>
            <a:ext cx="6106652" cy="687612"/>
          </a:xfrm>
          <a:prstGeom prst="rect">
            <a:avLst/>
          </a:prstGeom>
        </p:spPr>
      </p:pic>
    </p:spTree>
    <p:extLst>
      <p:ext uri="{BB962C8B-B14F-4D97-AF65-F5344CB8AC3E}">
        <p14:creationId xmlns:p14="http://schemas.microsoft.com/office/powerpoint/2010/main" val="24940222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513.311"/>
  <p:tag name="LATEXADDIN" val="\documentclass{article}&#10;\usepackage{amsmath}&#10;\pagestyle{empty}&#10;\begin{document}&#10;&#10;\begin{equation}&#10;g(\textbf{x}_t, \textbf{u}_t) = \textbf{x}_t^TQ\textbf{x}_t + \textbf{u}_t^TR\textbf{u}_t\nonumber&#10;\end{equation}&#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65.842"/>
  <p:tag name="ORIGINALWIDTH" val="1673.041"/>
  <p:tag name="LATEXADDIN" val="\documentclass{article}&#10;\usepackage{amsmath}&#10;\pagestyle{empty}&#10;\begin{document}&#10;&#10;\begin{eqnarray}&#10;\underset{u_0,...,u_N}{\text{argmin}} &amp; {} &amp; \sum_{t=0}^{t=N}g(\textbf{x}_t, \textbf{u}_t) \nonumber \\&#10;\text{s.t.} &amp; {} &amp; {} \nonumber \\&#10;\textbf{x}_1 &amp; = &amp; A\textbf{x}_0 + B\textbf{u}_0 \nonumber \\&#10;\textbf{x}_2 &amp; = &amp; A\textbf{x}_1 + B\textbf{u}_1 \nonumber \\&#10;&amp; ... &amp; \nonumber \\&#10;\textbf{x}_N &amp; = &amp; A\textbf{x}_{N-1} + B\textbf{u}_{N-1} \nonumber&#10;\end{eqnarray}&#10;&#10;&#10;\end{document}"/>
  <p:tag name="IGUANATEXSIZE" val="20"/>
  <p:tag name="IGUANATEXCURSOR" val="448"/>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987.6265"/>
  <p:tag name="LATEXADDIN" val="\documentclass{article}&#10;\usepackage{amsmath}&#10;\pagestyle{empty}&#10;\begin{document}&#10;&#10;\begin{equation}&#10;\textbf{x}_{t+1}=A\textbf{x}_t+B\textbf{u}_t \nonumber&#10;\end{equation}&#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3620</Words>
  <Application>Microsoft Macintosh PowerPoint</Application>
  <PresentationFormat>Widescreen</PresentationFormat>
  <Paragraphs>453</Paragraphs>
  <Slides>53</Slides>
  <Notes>32</Notes>
  <HiddenSlides>0</HiddenSlides>
  <MMClips>7</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0" baseType="lpstr">
      <vt:lpstr>Arial</vt:lpstr>
      <vt:lpstr>Calibri</vt:lpstr>
      <vt:lpstr>Calibri Light</vt:lpstr>
      <vt:lpstr>Cambria Math</vt:lpstr>
      <vt:lpstr>Lora</vt:lpstr>
      <vt:lpstr>Office Theme</vt:lpstr>
      <vt:lpstr>Image</vt:lpstr>
      <vt:lpstr>Reinforcement Learning for Robotics</vt:lpstr>
      <vt:lpstr>Where are we so far?</vt:lpstr>
      <vt:lpstr>Reinforcement Learning</vt:lpstr>
      <vt:lpstr>Reinforcement Learning</vt:lpstr>
      <vt:lpstr>PowerPoint Presentation</vt:lpstr>
      <vt:lpstr>PowerPoint Presentation</vt:lpstr>
      <vt:lpstr>Value Iteration</vt:lpstr>
      <vt:lpstr>Q-Learning: Online</vt:lpstr>
      <vt:lpstr>Deep Q Learning: The Engine behind Go, SC2, etc.</vt:lpstr>
      <vt:lpstr>PowerPoint Presentation</vt:lpstr>
      <vt:lpstr>Gait learning on underwater robot</vt:lpstr>
      <vt:lpstr>Transfer between cart-pole of varied mass</vt:lpstr>
      <vt:lpstr>Discrete vs Continuous  Value Functions</vt:lpstr>
      <vt:lpstr>Continuous State/Action: Actor Critic</vt:lpstr>
      <vt:lpstr>How to measure Deep RL for robots?</vt:lpstr>
      <vt:lpstr>Learning Progress</vt:lpstr>
      <vt:lpstr>Peter Henderson’s story</vt:lpstr>
      <vt:lpstr>Peter Henderson’s story</vt:lpstr>
      <vt:lpstr>Peter Henderson’s story</vt:lpstr>
      <vt:lpstr>This was the performance at the time</vt:lpstr>
      <vt:lpstr>PowerPoint Presentation</vt:lpstr>
      <vt:lpstr>Wagstaff, “ML that Matters”, ICML 2012</vt:lpstr>
      <vt:lpstr>Henderson et al, “Deep RL that Matters”, AAAI 2018</vt:lpstr>
      <vt:lpstr>PowerPoint Presentation</vt:lpstr>
      <vt:lpstr>PowerPoint Presentation</vt:lpstr>
      <vt:lpstr>PowerPoint Presentation</vt:lpstr>
      <vt:lpstr>PowerPoint Presentation</vt:lpstr>
      <vt:lpstr>Method choice rarely  outweighs “nuisance” factors</vt:lpstr>
      <vt:lpstr>We know these shouldn’t matter!</vt:lpstr>
      <vt:lpstr>Outcomes</vt:lpstr>
      <vt:lpstr>PowerPoint Presentation</vt:lpstr>
      <vt:lpstr>PowerPoint Presentation</vt:lpstr>
      <vt:lpstr>PowerPoint Presentation</vt:lpstr>
      <vt:lpstr>PowerPoint Presentation</vt:lpstr>
      <vt:lpstr>Empirical truth: values are overestimated</vt:lpstr>
      <vt:lpstr>Why Overestimated when we had proofs?</vt:lpstr>
      <vt:lpstr>Continuous State/Action: Actor Critic</vt:lpstr>
      <vt:lpstr>Scott’s story</vt:lpstr>
      <vt:lpstr>PowerPoint Presentation</vt:lpstr>
      <vt:lpstr>Goodheart’s Law</vt:lpstr>
      <vt:lpstr>PowerPoint Presentation</vt:lpstr>
      <vt:lpstr>Actor Critic is also expected to over-estimate</vt:lpstr>
      <vt:lpstr>Double Q-Learning: Known for discrete MDP</vt:lpstr>
      <vt:lpstr>Clipped Double Q-learning</vt:lpstr>
      <vt:lpstr>Clipped Double Q-learning</vt:lpstr>
      <vt:lpstr>Clipped Double Q-learning</vt:lpstr>
      <vt:lpstr>Twin Delayed DDPG (TD3)</vt:lpstr>
      <vt:lpstr>TD3 vs DDPG</vt:lpstr>
      <vt:lpstr>TD3 vs PPO</vt:lpstr>
      <vt:lpstr>TD3 vs SAC* (*prior to TD3-SAC)</vt:lpstr>
      <vt:lpstr>Results</vt:lpstr>
      <vt:lpstr>Take-home</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Meger</dc:creator>
  <cp:lastModifiedBy>David Meger</cp:lastModifiedBy>
  <cp:revision>2</cp:revision>
  <dcterms:created xsi:type="dcterms:W3CDTF">2019-11-19T15:38:08Z</dcterms:created>
  <dcterms:modified xsi:type="dcterms:W3CDTF">2019-11-19T19:05:50Z</dcterms:modified>
</cp:coreProperties>
</file>